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918" r:id="rId2"/>
  </p:sldMasterIdLst>
  <p:notesMasterIdLst>
    <p:notesMasterId r:id="rId22"/>
  </p:notesMasterIdLst>
  <p:handoutMasterIdLst>
    <p:handoutMasterId r:id="rId23"/>
  </p:handoutMasterIdLst>
  <p:sldIdLst>
    <p:sldId id="830" r:id="rId3"/>
    <p:sldId id="885" r:id="rId4"/>
    <p:sldId id="912" r:id="rId5"/>
    <p:sldId id="899" r:id="rId6"/>
    <p:sldId id="963" r:id="rId7"/>
    <p:sldId id="951" r:id="rId8"/>
    <p:sldId id="954" r:id="rId9"/>
    <p:sldId id="964" r:id="rId10"/>
    <p:sldId id="965" r:id="rId11"/>
    <p:sldId id="968" r:id="rId12"/>
    <p:sldId id="969" r:id="rId13"/>
    <p:sldId id="970" r:id="rId14"/>
    <p:sldId id="952" r:id="rId15"/>
    <p:sldId id="948" r:id="rId16"/>
    <p:sldId id="961" r:id="rId17"/>
    <p:sldId id="959" r:id="rId18"/>
    <p:sldId id="958" r:id="rId19"/>
    <p:sldId id="966" r:id="rId20"/>
    <p:sldId id="967" r:id="rId2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B933D535-8CC6-494C-B54E-BA65F20AFD54}">
          <p14:sldIdLst>
            <p14:sldId id="830"/>
            <p14:sldId id="885"/>
            <p14:sldId id="912"/>
            <p14:sldId id="899"/>
            <p14:sldId id="963"/>
            <p14:sldId id="951"/>
            <p14:sldId id="954"/>
            <p14:sldId id="964"/>
            <p14:sldId id="965"/>
            <p14:sldId id="968"/>
            <p14:sldId id="969"/>
            <p14:sldId id="970"/>
            <p14:sldId id="952"/>
            <p14:sldId id="948"/>
            <p14:sldId id="961"/>
            <p14:sldId id="959"/>
            <p14:sldId id="958"/>
            <p14:sldId id="966"/>
            <p14:sldId id="96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son Paris" initials="AP" lastIdx="1" clrIdx="0"/>
  <p:cmAuthor id="2" name="Hillaker, Elizabeth H" initials="EHH" lastIdx="36" clrIdx="1"/>
  <p:cmAuthor id="3" name="UF Health" initials="" lastIdx="0" clrIdx="2"/>
  <p:cmAuthor id="4" name="Michele Himadi" initials="MH" lastIdx="31" clrIdx="3">
    <p:extLst>
      <p:ext uri="{19B8F6BF-5375-455C-9EA6-DF929625EA0E}">
        <p15:presenceInfo xmlns:p15="http://schemas.microsoft.com/office/powerpoint/2012/main" userId="53602161d2e214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50BFFF"/>
    <a:srgbClr val="FBFFC8"/>
    <a:srgbClr val="FBECC8"/>
    <a:srgbClr val="FFDFB9"/>
    <a:srgbClr val="FDDDAC"/>
    <a:srgbClr val="FFF0D7"/>
    <a:srgbClr val="E76630"/>
    <a:srgbClr val="93B7C4"/>
    <a:srgbClr val="3D1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7" autoAdjust="0"/>
    <p:restoredTop sz="94478"/>
  </p:normalViewPr>
  <p:slideViewPr>
    <p:cSldViewPr>
      <p:cViewPr varScale="1">
        <p:scale>
          <a:sx n="82" d="100"/>
          <a:sy n="82" d="100"/>
        </p:scale>
        <p:origin x="773" y="67"/>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10-14T13:12:15.515" idx="18">
    <p:pos x="5824" y="2451"/>
    <p:text>what's this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10-23T15:06:55.736" idx="24">
    <p:pos x="1704" y="1500"/>
    <p:text>Magda</p:text>
    <p:extLst>
      <p:ext uri="{C676402C-5697-4E1C-873F-D02D1690AC5C}">
        <p15:threadingInfo xmlns:p15="http://schemas.microsoft.com/office/powerpoint/2012/main" timeZoneBias="240"/>
      </p:ext>
    </p:extLst>
  </p:cm>
  <p:cm authorId="4" dt="2021-11-09T15:37:47.479" idx="28">
    <p:pos x="1704" y="1596"/>
    <p:text>Orlando*</p:text>
    <p:extLst>
      <p:ext uri="{C676402C-5697-4E1C-873F-D02D1690AC5C}">
        <p15:threadingInfo xmlns:p15="http://schemas.microsoft.com/office/powerpoint/2012/main" timeZoneBias="300">
          <p15:parentCm authorId="4" idx="24"/>
        </p15:threadingInfo>
      </p:ext>
    </p:extLst>
  </p:cm>
  <p:cm authorId="4" dt="2021-10-23T15:08:00.729" idx="25">
    <p:pos x="1458" y="2118"/>
    <p:text>Tally</p:text>
    <p:extLst>
      <p:ext uri="{C676402C-5697-4E1C-873F-D02D1690AC5C}">
        <p15:threadingInfo xmlns:p15="http://schemas.microsoft.com/office/powerpoint/2012/main" timeZoneBias="240"/>
      </p:ext>
    </p:extLst>
  </p:cm>
  <p:cm authorId="4" dt="2021-11-09T15:36:10.388" idx="27">
    <p:pos x="10" y="10"/>
    <p:text>check for med release form; contact for records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10-14T13:22:19.518" idx="20">
    <p:pos x="4333" y="4058"/>
    <p:text>Freezerworks</p:text>
    <p:extLst>
      <p:ext uri="{C676402C-5697-4E1C-873F-D02D1690AC5C}">
        <p15:threadingInfo xmlns:p15="http://schemas.microsoft.com/office/powerpoint/2012/main" timeZoneBias="240"/>
      </p:ext>
    </p:extLst>
  </p:cm>
  <p:cm authorId="4" dt="2021-10-14T13:23:23.953" idx="21">
    <p:pos x="4333" y="4154"/>
    <p:text>archiving samples</p:text>
    <p:extLst>
      <p:ext uri="{C676402C-5697-4E1C-873F-D02D1690AC5C}">
        <p15:threadingInfo xmlns:p15="http://schemas.microsoft.com/office/powerpoint/2012/main" timeZoneBias="240">
          <p15:parentCm authorId="4" idx="20"/>
        </p15:threadingInfo>
      </p:ext>
    </p:extLst>
  </p:cm>
  <p:cm authorId="4" dt="2021-10-14T13:23:41.762" idx="22">
    <p:pos x="4333" y="4250"/>
    <p:text>--&gt; data cleaning --&gt; data entry</p:text>
    <p:extLst>
      <p:ext uri="{C676402C-5697-4E1C-873F-D02D1690AC5C}">
        <p15:threadingInfo xmlns:p15="http://schemas.microsoft.com/office/powerpoint/2012/main" timeZoneBias="240">
          <p15:parentCm authorId="4" idx="20"/>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C0268265-25E4-9247-9CBF-6720424BFD3A}" type="datetimeFigureOut">
              <a:rPr lang="en-US" smtClean="0"/>
              <a:t>3/16/2022</a:t>
            </a:fld>
            <a:endParaRPr lang="en-US" dirty="0"/>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39853770-86ED-8C44-B628-DBB875CF55DA}" type="slidenum">
              <a:rPr lang="en-US" smtClean="0"/>
              <a:t>‹#›</a:t>
            </a:fld>
            <a:endParaRPr lang="en-US" dirty="0"/>
          </a:p>
        </p:txBody>
      </p:sp>
    </p:spTree>
    <p:extLst>
      <p:ext uri="{BB962C8B-B14F-4D97-AF65-F5344CB8AC3E}">
        <p14:creationId xmlns:p14="http://schemas.microsoft.com/office/powerpoint/2010/main" val="1055149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796A7F-B9FF-764D-92BA-762513460AB9}" type="datetimeFigureOut">
              <a:rPr lang="en-US" smtClean="0"/>
              <a:t>3/16/2022</a:t>
            </a:fld>
            <a:endParaRPr lang="en-US" dirty="0"/>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3158D21-85FA-714E-81BE-3B1F4152D251}" type="slidenum">
              <a:rPr lang="en-US" smtClean="0"/>
              <a:t>‹#›</a:t>
            </a:fld>
            <a:endParaRPr lang="en-US" dirty="0"/>
          </a:p>
        </p:txBody>
      </p:sp>
    </p:spTree>
    <p:extLst>
      <p:ext uri="{BB962C8B-B14F-4D97-AF65-F5344CB8AC3E}">
        <p14:creationId xmlns:p14="http://schemas.microsoft.com/office/powerpoint/2010/main" val="16884096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u="sng" dirty="0">
                <a:latin typeface="Arial" charset="0"/>
                <a:ea typeface="Arial" charset="0"/>
                <a:cs typeface="Arial" charset="0"/>
              </a:rPr>
              <a:t>Population:</a:t>
            </a:r>
            <a:r>
              <a:rPr lang="en-US" dirty="0">
                <a:latin typeface="Arial" charset="0"/>
                <a:ea typeface="Arial" charset="0"/>
                <a:cs typeface="Arial" charset="0"/>
              </a:rPr>
              <a:t> This section of our workflow constitutes getting involved within the communities and informing potential participants of the study. Additionally, we involve ourselves within networking with the community and other organizations to try and expand our study. The final goal of our study is the dissemination of our collected information on pediatric obesity to the community. </a:t>
            </a:r>
          </a:p>
          <a:p>
            <a:pPr algn="just"/>
            <a:endParaRPr lang="en-US" dirty="0">
              <a:latin typeface="Arial" charset="0"/>
              <a:ea typeface="Arial" charset="0"/>
              <a:cs typeface="Arial" charset="0"/>
            </a:endParaRPr>
          </a:p>
          <a:p>
            <a:pPr algn="just"/>
            <a:r>
              <a:rPr lang="en-US" dirty="0">
                <a:latin typeface="Arial" charset="0"/>
                <a:ea typeface="Arial" charset="0"/>
                <a:cs typeface="Arial" charset="0"/>
              </a:rPr>
              <a:t> </a:t>
            </a:r>
            <a:r>
              <a:rPr lang="en-US" b="1" u="sng" dirty="0">
                <a:latin typeface="Arial" charset="0"/>
                <a:ea typeface="Arial" charset="0"/>
                <a:cs typeface="Arial" charset="0"/>
              </a:rPr>
              <a:t>Clinical:</a:t>
            </a:r>
            <a:r>
              <a:rPr lang="en-US" dirty="0">
                <a:latin typeface="Arial" charset="0"/>
                <a:ea typeface="Arial" charset="0"/>
                <a:cs typeface="Arial" charset="0"/>
              </a:rPr>
              <a:t> During our clinical section we begin by having a study visit of the mother where we ask them to answer some documents that provide us with valuable data. These visits are the same as pre and post natal health visits and provide the mother a time to review their health. We additionally collect Biological samples at certain times within the pregnancy and post pregnancy outlined by the longitudinal study section. </a:t>
            </a:r>
          </a:p>
          <a:p>
            <a:pPr algn="just"/>
            <a:endParaRPr lang="en-US" dirty="0">
              <a:latin typeface="Arial" charset="0"/>
              <a:ea typeface="Arial" charset="0"/>
              <a:cs typeface="Arial" charset="0"/>
            </a:endParaRPr>
          </a:p>
          <a:p>
            <a:pPr algn="just"/>
            <a:r>
              <a:rPr lang="en-US" b="1" u="sng" dirty="0">
                <a:latin typeface="Arial" charset="0"/>
                <a:ea typeface="Arial" charset="0"/>
                <a:cs typeface="Arial" charset="0"/>
              </a:rPr>
              <a:t>Lab:</a:t>
            </a:r>
            <a:r>
              <a:rPr lang="en-US" dirty="0">
                <a:latin typeface="Arial" charset="0"/>
                <a:ea typeface="Arial" charset="0"/>
                <a:cs typeface="Arial" charset="0"/>
              </a:rPr>
              <a:t> Within the lab we take collected samples and archive them within the lab and make sure that proper procedures are taken to avoid potential PHI (protected Heath information) leaks. We also preform test on collected samples and also outsource sample processing to other labs such as SECSUM. We also use certain Data bases to correctly archive and track the functions of the lab day to day. </a:t>
            </a:r>
          </a:p>
          <a:p>
            <a:pPr algn="just"/>
            <a:r>
              <a:rPr lang="en-US" dirty="0">
                <a:latin typeface="Arial" charset="0"/>
                <a:ea typeface="Arial" charset="0"/>
                <a:cs typeface="Arial" charset="0"/>
              </a:rPr>
              <a:t> </a:t>
            </a:r>
          </a:p>
          <a:p>
            <a:pPr algn="just"/>
            <a:r>
              <a:rPr lang="en-US" b="1" u="sng" dirty="0">
                <a:latin typeface="Arial" charset="0"/>
                <a:ea typeface="Arial" charset="0"/>
                <a:cs typeface="Arial" charset="0"/>
              </a:rPr>
              <a:t>Computation</a:t>
            </a:r>
            <a:r>
              <a:rPr lang="en-US" b="1" dirty="0">
                <a:latin typeface="Arial" charset="0"/>
                <a:ea typeface="Arial" charset="0"/>
                <a:cs typeface="Arial" charset="0"/>
              </a:rPr>
              <a:t>: </a:t>
            </a:r>
            <a:r>
              <a:rPr lang="en-US" dirty="0">
                <a:latin typeface="Arial" charset="0"/>
                <a:ea typeface="Arial" charset="0"/>
                <a:cs typeface="Arial" charset="0"/>
              </a:rPr>
              <a:t>During this section of the workflow we take processed data and analyze it. Before we can analyze the data we have the create a computational workflow that the data will be processed through. This allows us to create an efficient  process through which the processed data can be passed through and provide us with significant information that we can then review foe analysis. We primarily do this through the </a:t>
            </a:r>
            <a:r>
              <a:rPr lang="en-US" dirty="0" err="1">
                <a:latin typeface="Arial" charset="0"/>
                <a:ea typeface="Arial" charset="0"/>
                <a:cs typeface="Arial" charset="0"/>
              </a:rPr>
              <a:t>hipergator</a:t>
            </a:r>
            <a:r>
              <a:rPr lang="en-US" dirty="0">
                <a:latin typeface="Arial" charset="0"/>
                <a:ea typeface="Arial" charset="0"/>
                <a:cs typeface="Arial" charset="0"/>
              </a:rPr>
              <a:t>, R programing, and other statistical and </a:t>
            </a:r>
            <a:r>
              <a:rPr lang="en-US" dirty="0" err="1">
                <a:latin typeface="Arial" charset="0"/>
                <a:ea typeface="Arial" charset="0"/>
                <a:cs typeface="Arial" charset="0"/>
              </a:rPr>
              <a:t>metabolomic</a:t>
            </a:r>
            <a:r>
              <a:rPr lang="en-US" dirty="0">
                <a:latin typeface="Arial" charset="0"/>
                <a:ea typeface="Arial" charset="0"/>
                <a:cs typeface="Arial" charset="0"/>
              </a:rPr>
              <a:t> based platforms. </a:t>
            </a:r>
          </a:p>
          <a:p>
            <a:endParaRPr lang="en-US" dirty="0"/>
          </a:p>
        </p:txBody>
      </p:sp>
      <p:sp>
        <p:nvSpPr>
          <p:cNvPr id="4" name="Slide Number Placeholder 3"/>
          <p:cNvSpPr>
            <a:spLocks noGrp="1"/>
          </p:cNvSpPr>
          <p:nvPr>
            <p:ph type="sldNum" sz="quarter" idx="10"/>
          </p:nvPr>
        </p:nvSpPr>
        <p:spPr/>
        <p:txBody>
          <a:bodyPr/>
          <a:lstStyle/>
          <a:p>
            <a:fld id="{23158D21-85FA-714E-81BE-3B1F4152D251}" type="slidenum">
              <a:rPr lang="en-US" smtClean="0"/>
              <a:t>4</a:t>
            </a:fld>
            <a:endParaRPr lang="en-US" dirty="0"/>
          </a:p>
        </p:txBody>
      </p:sp>
    </p:spTree>
    <p:extLst>
      <p:ext uri="{BB962C8B-B14F-4D97-AF65-F5344CB8AC3E}">
        <p14:creationId xmlns:p14="http://schemas.microsoft.com/office/powerpoint/2010/main" val="353226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Fax cover letter with medical release signatures</a:t>
            </a:r>
          </a:p>
          <a:p>
            <a:pPr marL="742950" lvl="1" indent="-285750">
              <a:buFont typeface="Arial" panose="020B0604020202020204" pitchFamily="34" charset="0"/>
              <a:buChar char="•"/>
            </a:pPr>
            <a:r>
              <a:rPr lang="en-US" dirty="0">
                <a:solidFill>
                  <a:schemeClr val="bg1"/>
                </a:solidFill>
              </a:rPr>
              <a:t>Call to confirm fax was received</a:t>
            </a:r>
          </a:p>
          <a:p>
            <a:pPr marL="742950" lvl="1" indent="-285750">
              <a:buFont typeface="Arial" panose="020B0604020202020204" pitchFamily="34" charset="0"/>
              <a:buChar char="•"/>
            </a:pPr>
            <a:r>
              <a:rPr lang="en-US" dirty="0">
                <a:solidFill>
                  <a:schemeClr val="bg1"/>
                </a:solidFill>
              </a:rPr>
              <a:t>Follow up about status of mail</a:t>
            </a:r>
          </a:p>
          <a:p>
            <a:pPr marL="742950" lvl="1" indent="-285750">
              <a:buFont typeface="Arial" panose="020B0604020202020204" pitchFamily="34" charset="0"/>
              <a:buChar char="•"/>
            </a:pPr>
            <a:r>
              <a:rPr lang="en-US" dirty="0">
                <a:solidFill>
                  <a:schemeClr val="bg1"/>
                </a:solidFill>
              </a:rPr>
              <a:t>(Ideally) receive pages of prenatal records at Modular  </a:t>
            </a:r>
          </a:p>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13</a:t>
            </a:fld>
            <a:endParaRPr lang="en-US" dirty="0"/>
          </a:p>
        </p:txBody>
      </p:sp>
    </p:spTree>
    <p:extLst>
      <p:ext uri="{BB962C8B-B14F-4D97-AF65-F5344CB8AC3E}">
        <p14:creationId xmlns:p14="http://schemas.microsoft.com/office/powerpoint/2010/main" val="150121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Study preparation – obtaining consent, preparing and mailing out sample kits</a:t>
            </a:r>
          </a:p>
          <a:p>
            <a:pPr marL="742950" lvl="1" indent="-285750">
              <a:buFont typeface="Arial" panose="020B0604020202020204" pitchFamily="34" charset="0"/>
              <a:buChar char="•"/>
            </a:pPr>
            <a:r>
              <a:rPr lang="en-US" dirty="0">
                <a:solidFill>
                  <a:schemeClr val="bg1"/>
                </a:solidFill>
              </a:rPr>
              <a:t>Receiving kits - receiving home sample kits, collecting samples in lab (e.g., blood, anything not able to be collected from home)</a:t>
            </a:r>
          </a:p>
          <a:p>
            <a:pPr marL="742950" lvl="1" indent="-285750">
              <a:buFont typeface="Arial" panose="020B0604020202020204" pitchFamily="34" charset="0"/>
              <a:buChar char="•"/>
            </a:pPr>
            <a:r>
              <a:rPr lang="en-US" dirty="0">
                <a:solidFill>
                  <a:schemeClr val="bg1"/>
                </a:solidFill>
              </a:rPr>
              <a:t>Processing samples - archiving, freezing, data generation/entry</a:t>
            </a:r>
          </a:p>
          <a:p>
            <a:pPr marL="742950" lvl="1" indent="-285750">
              <a:buFont typeface="Arial" panose="020B0604020202020204" pitchFamily="34" charset="0"/>
              <a:buChar char="•"/>
            </a:pPr>
            <a:r>
              <a:rPr lang="en-US" dirty="0">
                <a:solidFill>
                  <a:schemeClr val="bg1"/>
                </a:solidFill>
              </a:rPr>
              <a:t>Data analyzing - taking data from </a:t>
            </a:r>
            <a:r>
              <a:rPr lang="en-US" dirty="0" err="1">
                <a:solidFill>
                  <a:schemeClr val="bg1"/>
                </a:solidFill>
              </a:rPr>
              <a:t>biosamples</a:t>
            </a:r>
            <a:r>
              <a:rPr lang="en-US" dirty="0">
                <a:solidFill>
                  <a:schemeClr val="bg1"/>
                </a:solidFill>
              </a:rPr>
              <a:t> </a:t>
            </a:r>
          </a:p>
          <a:p>
            <a:pPr marL="742950" lvl="1" indent="-285750">
              <a:buFont typeface="Arial" panose="020B0604020202020204" pitchFamily="34" charset="0"/>
              <a:buChar cha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14</a:t>
            </a:fld>
            <a:endParaRPr lang="en-US" dirty="0"/>
          </a:p>
        </p:txBody>
      </p:sp>
    </p:spTree>
    <p:extLst>
      <p:ext uri="{BB962C8B-B14F-4D97-AF65-F5344CB8AC3E}">
        <p14:creationId xmlns:p14="http://schemas.microsoft.com/office/powerpoint/2010/main" val="329812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16</a:t>
            </a:fld>
            <a:endParaRPr lang="en-US" dirty="0"/>
          </a:p>
        </p:txBody>
      </p:sp>
    </p:spTree>
    <p:extLst>
      <p:ext uri="{BB962C8B-B14F-4D97-AF65-F5344CB8AC3E}">
        <p14:creationId xmlns:p14="http://schemas.microsoft.com/office/powerpoint/2010/main" val="248581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5</a:t>
            </a:fld>
            <a:endParaRPr lang="en-US" dirty="0"/>
          </a:p>
        </p:txBody>
      </p:sp>
    </p:spTree>
    <p:extLst>
      <p:ext uri="{BB962C8B-B14F-4D97-AF65-F5344CB8AC3E}">
        <p14:creationId xmlns:p14="http://schemas.microsoft.com/office/powerpoint/2010/main" val="251562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6</a:t>
            </a:fld>
            <a:endParaRPr lang="en-US" dirty="0"/>
          </a:p>
        </p:txBody>
      </p:sp>
    </p:spTree>
    <p:extLst>
      <p:ext uri="{BB962C8B-B14F-4D97-AF65-F5344CB8AC3E}">
        <p14:creationId xmlns:p14="http://schemas.microsoft.com/office/powerpoint/2010/main" val="211049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7</a:t>
            </a:fld>
            <a:endParaRPr lang="en-US" dirty="0"/>
          </a:p>
        </p:txBody>
      </p:sp>
    </p:spTree>
    <p:extLst>
      <p:ext uri="{BB962C8B-B14F-4D97-AF65-F5344CB8AC3E}">
        <p14:creationId xmlns:p14="http://schemas.microsoft.com/office/powerpoint/2010/main" val="32934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Study preparation – obtaining consent, preparing and mailing out sample kits</a:t>
            </a:r>
          </a:p>
          <a:p>
            <a:pPr marL="742950" lvl="1" indent="-285750">
              <a:buFont typeface="Arial" panose="020B0604020202020204" pitchFamily="34" charset="0"/>
              <a:buChar char="•"/>
            </a:pPr>
            <a:r>
              <a:rPr lang="en-US" dirty="0">
                <a:solidFill>
                  <a:schemeClr val="bg1"/>
                </a:solidFill>
              </a:rPr>
              <a:t>Receiving kits - receiving home sample kits, collecting samples in lab (e.g., blood, anything not able to be collected from home)</a:t>
            </a:r>
          </a:p>
          <a:p>
            <a:pPr marL="742950" lvl="1" indent="-285750">
              <a:buFont typeface="Arial" panose="020B0604020202020204" pitchFamily="34" charset="0"/>
              <a:buChar char="•"/>
            </a:pPr>
            <a:r>
              <a:rPr lang="en-US" dirty="0">
                <a:solidFill>
                  <a:schemeClr val="bg1"/>
                </a:solidFill>
              </a:rPr>
              <a:t>Processing samples - archiving, freezing, data generation/entry</a:t>
            </a:r>
          </a:p>
          <a:p>
            <a:pPr marL="742950" lvl="1" indent="-285750">
              <a:buFont typeface="Arial" panose="020B0604020202020204" pitchFamily="34" charset="0"/>
              <a:buChar char="•"/>
            </a:pPr>
            <a:r>
              <a:rPr lang="en-US" dirty="0">
                <a:solidFill>
                  <a:schemeClr val="bg1"/>
                </a:solidFill>
              </a:rPr>
              <a:t>Data analyzing - taking data from </a:t>
            </a:r>
            <a:r>
              <a:rPr lang="en-US" dirty="0" err="1">
                <a:solidFill>
                  <a:schemeClr val="bg1"/>
                </a:solidFill>
              </a:rPr>
              <a:t>biosamples</a:t>
            </a:r>
            <a:r>
              <a:rPr lang="en-US" dirty="0">
                <a:solidFill>
                  <a:schemeClr val="bg1"/>
                </a:solidFill>
              </a:rPr>
              <a:t> </a:t>
            </a:r>
          </a:p>
          <a:p>
            <a:pPr marL="742950" lvl="1" indent="-285750">
              <a:buFont typeface="Arial" panose="020B0604020202020204" pitchFamily="34" charset="0"/>
              <a:buChar cha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8</a:t>
            </a:fld>
            <a:endParaRPr lang="en-US" dirty="0"/>
          </a:p>
        </p:txBody>
      </p:sp>
    </p:spTree>
    <p:extLst>
      <p:ext uri="{BB962C8B-B14F-4D97-AF65-F5344CB8AC3E}">
        <p14:creationId xmlns:p14="http://schemas.microsoft.com/office/powerpoint/2010/main" val="330215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Study preparation – obtaining consent, preparing and mailing out sample kits</a:t>
            </a:r>
          </a:p>
          <a:p>
            <a:pPr marL="742950" lvl="1" indent="-285750">
              <a:buFont typeface="Arial" panose="020B0604020202020204" pitchFamily="34" charset="0"/>
              <a:buChar char="•"/>
            </a:pPr>
            <a:r>
              <a:rPr lang="en-US" dirty="0">
                <a:solidFill>
                  <a:schemeClr val="bg1"/>
                </a:solidFill>
              </a:rPr>
              <a:t>Receiving kits - receiving home sample kits, collecting samples in lab (e.g., blood, anything not able to be collected from home)</a:t>
            </a:r>
          </a:p>
          <a:p>
            <a:pPr marL="742950" lvl="1" indent="-285750">
              <a:buFont typeface="Arial" panose="020B0604020202020204" pitchFamily="34" charset="0"/>
              <a:buChar char="•"/>
            </a:pPr>
            <a:r>
              <a:rPr lang="en-US" dirty="0">
                <a:solidFill>
                  <a:schemeClr val="bg1"/>
                </a:solidFill>
              </a:rPr>
              <a:t>Processing samples - archiving, freezing, data generation/entry</a:t>
            </a:r>
          </a:p>
          <a:p>
            <a:pPr marL="742950" lvl="1" indent="-285750">
              <a:buFont typeface="Arial" panose="020B0604020202020204" pitchFamily="34" charset="0"/>
              <a:buChar char="•"/>
            </a:pPr>
            <a:r>
              <a:rPr lang="en-US" dirty="0">
                <a:solidFill>
                  <a:schemeClr val="bg1"/>
                </a:solidFill>
              </a:rPr>
              <a:t>Data analyzing - taking data from </a:t>
            </a:r>
            <a:r>
              <a:rPr lang="en-US" dirty="0" err="1">
                <a:solidFill>
                  <a:schemeClr val="bg1"/>
                </a:solidFill>
              </a:rPr>
              <a:t>biosamples</a:t>
            </a:r>
            <a:r>
              <a:rPr lang="en-US" dirty="0">
                <a:solidFill>
                  <a:schemeClr val="bg1"/>
                </a:solidFill>
              </a:rPr>
              <a:t> </a:t>
            </a:r>
          </a:p>
          <a:p>
            <a:pPr marL="742950" lvl="1" indent="-285750">
              <a:buFont typeface="Arial" panose="020B0604020202020204" pitchFamily="34" charset="0"/>
              <a:buChar cha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9</a:t>
            </a:fld>
            <a:endParaRPr lang="en-US" dirty="0"/>
          </a:p>
        </p:txBody>
      </p:sp>
    </p:spTree>
    <p:extLst>
      <p:ext uri="{BB962C8B-B14F-4D97-AF65-F5344CB8AC3E}">
        <p14:creationId xmlns:p14="http://schemas.microsoft.com/office/powerpoint/2010/main" val="306109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How to submit 3 questions on side/where to find – labor and delivery notes</a:t>
            </a:r>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10</a:t>
            </a:fld>
            <a:endParaRPr lang="en-US" dirty="0"/>
          </a:p>
        </p:txBody>
      </p:sp>
    </p:spTree>
    <p:extLst>
      <p:ext uri="{BB962C8B-B14F-4D97-AF65-F5344CB8AC3E}">
        <p14:creationId xmlns:p14="http://schemas.microsoft.com/office/powerpoint/2010/main" val="2098889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Study preparation – obtaining consent, preparing and mailing out sample kits</a:t>
            </a:r>
          </a:p>
          <a:p>
            <a:pPr marL="742950" lvl="1" indent="-285750">
              <a:buFont typeface="Arial" panose="020B0604020202020204" pitchFamily="34" charset="0"/>
              <a:buChar char="•"/>
            </a:pPr>
            <a:r>
              <a:rPr lang="en-US" dirty="0">
                <a:solidFill>
                  <a:schemeClr val="bg1"/>
                </a:solidFill>
              </a:rPr>
              <a:t>Receiving kits - receiving home sample kits, collecting samples in lab (e.g., blood, anything not able to be collected from home)</a:t>
            </a:r>
          </a:p>
          <a:p>
            <a:pPr marL="742950" lvl="1" indent="-285750">
              <a:buFont typeface="Arial" panose="020B0604020202020204" pitchFamily="34" charset="0"/>
              <a:buChar char="•"/>
            </a:pPr>
            <a:r>
              <a:rPr lang="en-US" dirty="0">
                <a:solidFill>
                  <a:schemeClr val="bg1"/>
                </a:solidFill>
              </a:rPr>
              <a:t>Processing samples - archiving, freezing, data generation/entry</a:t>
            </a:r>
          </a:p>
          <a:p>
            <a:pPr marL="742950" lvl="1" indent="-285750">
              <a:buFont typeface="Arial" panose="020B0604020202020204" pitchFamily="34" charset="0"/>
              <a:buChar char="•"/>
            </a:pPr>
            <a:r>
              <a:rPr lang="en-US" dirty="0">
                <a:solidFill>
                  <a:schemeClr val="bg1"/>
                </a:solidFill>
              </a:rPr>
              <a:t>Data analyzing - taking data from </a:t>
            </a:r>
            <a:r>
              <a:rPr lang="en-US" dirty="0" err="1">
                <a:solidFill>
                  <a:schemeClr val="bg1"/>
                </a:solidFill>
              </a:rPr>
              <a:t>biosamples</a:t>
            </a:r>
            <a:r>
              <a:rPr lang="en-US" dirty="0">
                <a:solidFill>
                  <a:schemeClr val="bg1"/>
                </a:solidFill>
              </a:rPr>
              <a:t> </a:t>
            </a:r>
          </a:p>
          <a:p>
            <a:pPr marL="742950" lvl="1" indent="-285750">
              <a:buFont typeface="Arial" panose="020B0604020202020204" pitchFamily="34" charset="0"/>
              <a:buChar cha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11</a:t>
            </a:fld>
            <a:endParaRPr lang="en-US" dirty="0"/>
          </a:p>
        </p:txBody>
      </p:sp>
    </p:spTree>
    <p:extLst>
      <p:ext uri="{BB962C8B-B14F-4D97-AF65-F5344CB8AC3E}">
        <p14:creationId xmlns:p14="http://schemas.microsoft.com/office/powerpoint/2010/main" val="520459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bg1"/>
                </a:solidFill>
              </a:rPr>
              <a:t>Why is filter needed</a:t>
            </a:r>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12</a:t>
            </a:fld>
            <a:endParaRPr lang="en-US" dirty="0"/>
          </a:p>
        </p:txBody>
      </p:sp>
    </p:spTree>
    <p:extLst>
      <p:ext uri="{BB962C8B-B14F-4D97-AF65-F5344CB8AC3E}">
        <p14:creationId xmlns:p14="http://schemas.microsoft.com/office/powerpoint/2010/main" val="331691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359"/>
            <a:ext cx="103632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828800" y="3840488"/>
            <a:ext cx="85344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38AD515-65E4-9748-8589-D611FA895703}" type="datetime1">
              <a:rPr lang="en-US" smtClean="0"/>
              <a:t>3/16/2022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4499170-A62A-114A-A1FC-F0049A2CEF21}"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30632346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dirty="0"/>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FC5241E-E9DF-CE46-8A5B-0E56F3B4BCF9}" type="datetime1">
              <a:rPr lang="en-US" smtClean="0"/>
              <a:t>3/16/2022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87032FD-BC08-B84A-AA78-827C108B8595}" type="datetime1">
              <a:rPr lang="en-US" smtClean="0"/>
              <a:t>3/16/2022</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99CBA02-3385-B945-9BBC-1BDEA0C3DDE1}" type="datetime1">
              <a:rPr lang="en-US" smtClean="0"/>
              <a:t>3/16/2022</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4499170-A62A-114A-A1FC-F0049A2CEF21}" type="datetime1">
              <a:rPr lang="en-US" smtClean="0"/>
              <a:t>3/16/2022</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359"/>
            <a:ext cx="103632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828800" y="3840488"/>
            <a:ext cx="85344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38AD515-65E4-9748-8589-D611FA895703}"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40391417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dirty="0"/>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FC5241E-E9DF-CE46-8A5B-0E56F3B4BCF9}"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283180771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87032FD-BC08-B84A-AA78-827C108B8595}"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11882448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99CBA02-3385-B945-9BBC-1BDEA0C3DDE1}"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81134983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700"/>
            <a:ext cx="10972800"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831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831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22205896-1357-5D4A-905C-6246ABC4BCEE}" type="datetime1">
              <a:rPr lang="en-US" smtClean="0"/>
              <a:t>3/16/2022</a:t>
            </a:fld>
            <a:endParaRPr lang="en-US" dirty="0"/>
          </a:p>
        </p:txBody>
      </p:sp>
      <p:sp>
        <p:nvSpPr>
          <p:cNvPr id="6" name="Holder 6"/>
          <p:cNvSpPr>
            <a:spLocks noGrp="1"/>
          </p:cNvSpPr>
          <p:nvPr>
            <p:ph type="sldNum" sz="quarter" idx="7"/>
          </p:nvPr>
        </p:nvSpPr>
        <p:spPr>
          <a:xfrm>
            <a:off x="8778240" y="637831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push dir="u"/>
  </p:transition>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700"/>
            <a:ext cx="10972800"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831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a:xfrm>
            <a:off x="609600" y="637831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22205896-1357-5D4A-905C-6246ABC4BCEE}" type="datetime1">
              <a:rPr lang="en-US" smtClean="0">
                <a:solidFill>
                  <a:srgbClr val="282828">
                    <a:tint val="75000"/>
                  </a:srgbClr>
                </a:solidFill>
                <a:latin typeface="Rockwell"/>
              </a:rPr>
              <a:pPr/>
              <a:t>3/16/2022</a:t>
            </a:fld>
            <a:endParaRPr lang="en-US" dirty="0">
              <a:solidFill>
                <a:srgbClr val="282828">
                  <a:tint val="75000"/>
                </a:srgbClr>
              </a:solidFill>
              <a:latin typeface="Rockwell"/>
            </a:endParaRPr>
          </a:p>
        </p:txBody>
      </p:sp>
      <p:sp>
        <p:nvSpPr>
          <p:cNvPr id="6" name="Holder 6"/>
          <p:cNvSpPr>
            <a:spLocks noGrp="1"/>
          </p:cNvSpPr>
          <p:nvPr>
            <p:ph type="sldNum" sz="quarter" idx="7"/>
          </p:nvPr>
        </p:nvSpPr>
        <p:spPr>
          <a:xfrm>
            <a:off x="8778240" y="637831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3396711536"/>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Lst>
  <p:transition spd="slow">
    <p:push dir="u"/>
  </p:transition>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emf"/><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9.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2.emf"/><Relationship Id="rId7" Type="http://schemas.openxmlformats.org/officeDocument/2006/relationships/image" Target="../media/image53.png"/><Relationship Id="rId12"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14.jpeg"/><Relationship Id="rId9" Type="http://schemas.openxmlformats.org/officeDocument/2006/relationships/image" Target="../media/image55.png"/><Relationship Id="rId1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2.emf"/><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14.jpeg"/><Relationship Id="rId4" Type="http://schemas.openxmlformats.org/officeDocument/2006/relationships/image" Target="../media/image65.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2.emf"/><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2.xml"/><Relationship Id="rId16"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68.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14.jpeg"/><Relationship Id="rId9" Type="http://schemas.openxmlformats.org/officeDocument/2006/relationships/image" Target="../media/image74.png"/><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microsoft.com/office/2007/relationships/hdphoto" Target="../media/hdphoto1.wdp"/><Relationship Id="rId3" Type="http://schemas.openxmlformats.org/officeDocument/2006/relationships/image" Target="../media/image2.emf"/><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microsoft.com/office/2007/relationships/hdphoto" Target="../media/hdphoto2.wdp"/><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emf"/><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emf"/><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info.apps.ufl.edu/frequently-asked-questions/first-time-use/access-ufapps-from-a-pc/"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emf"/><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0" y="6019800"/>
            <a:ext cx="12192000" cy="838200"/>
          </a:xfrm>
          <a:prstGeom prst="rect">
            <a:avLst/>
          </a:prstGeom>
          <a:solidFill>
            <a:srgbClr val="17263E"/>
          </a:solidFill>
          <a:ln>
            <a:solidFill>
              <a:srgbClr val="1726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Rockwell"/>
            </a:endParaRPr>
          </a:p>
        </p:txBody>
      </p:sp>
      <p:pic>
        <p:nvPicPr>
          <p:cNvPr id="25" name="Picture 24"/>
          <p:cNvPicPr>
            <a:picLocks noChangeAspect="1"/>
          </p:cNvPicPr>
          <p:nvPr/>
        </p:nvPicPr>
        <p:blipFill>
          <a:blip r:embed="rId2"/>
          <a:stretch>
            <a:fillRect/>
          </a:stretch>
        </p:blipFill>
        <p:spPr>
          <a:xfrm>
            <a:off x="6705600" y="5029200"/>
            <a:ext cx="5511800" cy="4775200"/>
          </a:xfrm>
          <a:prstGeom prst="rect">
            <a:avLst/>
          </a:prstGeom>
        </p:spPr>
      </p:pic>
      <p:pic>
        <p:nvPicPr>
          <p:cNvPr id="28" name="Picture 27"/>
          <p:cNvPicPr>
            <a:picLocks noChangeAspect="1"/>
          </p:cNvPicPr>
          <p:nvPr/>
        </p:nvPicPr>
        <p:blipFill>
          <a:blip r:embed="rId2"/>
          <a:stretch>
            <a:fillRect/>
          </a:stretch>
        </p:blipFill>
        <p:spPr>
          <a:xfrm>
            <a:off x="11125200" y="2362200"/>
            <a:ext cx="5511800" cy="4775200"/>
          </a:xfrm>
          <a:prstGeom prst="rect">
            <a:avLst/>
          </a:prstGeom>
        </p:spPr>
      </p:pic>
      <p:pic>
        <p:nvPicPr>
          <p:cNvPr id="29" name="Picture 28"/>
          <p:cNvPicPr>
            <a:picLocks noChangeAspect="1"/>
          </p:cNvPicPr>
          <p:nvPr/>
        </p:nvPicPr>
        <p:blipFill>
          <a:blip r:embed="rId2"/>
          <a:stretch>
            <a:fillRect/>
          </a:stretch>
        </p:blipFill>
        <p:spPr>
          <a:xfrm>
            <a:off x="-4572000" y="-381000"/>
            <a:ext cx="5511800" cy="4775200"/>
          </a:xfrm>
          <a:prstGeom prst="rect">
            <a:avLst/>
          </a:prstGeom>
        </p:spPr>
      </p:pic>
      <p:pic>
        <p:nvPicPr>
          <p:cNvPr id="33" name="Picture 32"/>
          <p:cNvPicPr>
            <a:picLocks noChangeAspect="1"/>
          </p:cNvPicPr>
          <p:nvPr/>
        </p:nvPicPr>
        <p:blipFill>
          <a:blip r:embed="rId2"/>
          <a:stretch>
            <a:fillRect/>
          </a:stretch>
        </p:blipFill>
        <p:spPr>
          <a:xfrm>
            <a:off x="-152400" y="-3048000"/>
            <a:ext cx="5511800" cy="4775200"/>
          </a:xfrm>
          <a:prstGeom prst="rect">
            <a:avLst/>
          </a:prstGeom>
        </p:spPr>
      </p:pic>
      <p:sp>
        <p:nvSpPr>
          <p:cNvPr id="38" name="Title 1"/>
          <p:cNvSpPr txBox="1">
            <a:spLocks/>
          </p:cNvSpPr>
          <p:nvPr/>
        </p:nvSpPr>
        <p:spPr>
          <a:xfrm>
            <a:off x="254000" y="6438900"/>
            <a:ext cx="9448800" cy="228600"/>
          </a:xfrm>
          <a:prstGeom prst="rect">
            <a:avLst/>
          </a:prstGeom>
        </p:spPr>
        <p:txBody>
          <a:bodyPr wrap="square" lIns="0" tIns="0" rIns="0" bIns="0" anchor="b">
            <a:noAutofit/>
          </a:bodyPr>
          <a:lstStyle>
            <a:lvl1pPr eaLnBrk="1" hangingPunct="1">
              <a:defRPr>
                <a:latin typeface="+mj-lt"/>
                <a:ea typeface="+mj-ea"/>
                <a:cs typeface="+mj-cs"/>
              </a:defRPr>
            </a:lvl1pPr>
          </a:lstStyle>
          <a:p>
            <a:r>
              <a:rPr lang="en-US" spc="200" dirty="0">
                <a:solidFill>
                  <a:srgbClr val="FFFFFF"/>
                </a:solidFill>
                <a:latin typeface="Calibri"/>
                <a:ea typeface="Proxima Nova Light" charset="0"/>
                <a:cs typeface="Calibri"/>
              </a:rPr>
              <a:t>Dominick Lemas, PhD, CLC</a:t>
            </a:r>
          </a:p>
          <a:p>
            <a:r>
              <a:rPr lang="en-US" spc="200" dirty="0">
                <a:solidFill>
                  <a:srgbClr val="FFFFFF"/>
                </a:solidFill>
                <a:latin typeface="Calibri"/>
                <a:ea typeface="Proxima Nova Light" charset="0"/>
                <a:cs typeface="Calibri"/>
              </a:rPr>
              <a:t>Health Outcomes &amp; Biomedical Informatics</a:t>
            </a:r>
          </a:p>
          <a:p>
            <a:r>
              <a:rPr lang="en-US" spc="200" dirty="0">
                <a:solidFill>
                  <a:srgbClr val="FFFFFF"/>
                </a:solidFill>
                <a:latin typeface="Calibri"/>
                <a:ea typeface="Proxima Nova Light" charset="0"/>
                <a:cs typeface="Calibri"/>
              </a:rPr>
              <a:t>University of Florida College of Medicine</a:t>
            </a:r>
          </a:p>
          <a:p>
            <a:endParaRPr lang="en-US" spc="200" dirty="0">
              <a:solidFill>
                <a:srgbClr val="FFFFFF"/>
              </a:solidFill>
              <a:latin typeface="Calibri"/>
              <a:ea typeface="Proxima Nova Light" charset="0"/>
              <a:cs typeface="Calibri"/>
            </a:endParaRPr>
          </a:p>
        </p:txBody>
      </p:sp>
      <p:grpSp>
        <p:nvGrpSpPr>
          <p:cNvPr id="12" name="Group 11"/>
          <p:cNvGrpSpPr/>
          <p:nvPr/>
        </p:nvGrpSpPr>
        <p:grpSpPr>
          <a:xfrm>
            <a:off x="1485900" y="2362200"/>
            <a:ext cx="9220200" cy="2133600"/>
            <a:chOff x="1524000" y="2362200"/>
            <a:chExt cx="9220200" cy="2133600"/>
          </a:xfrm>
        </p:grpSpPr>
        <p:cxnSp>
          <p:nvCxnSpPr>
            <p:cNvPr id="11" name="Straight Connector 10"/>
            <p:cNvCxnSpPr/>
            <p:nvPr/>
          </p:nvCxnSpPr>
          <p:spPr>
            <a:xfrm>
              <a:off x="1524000" y="2362200"/>
              <a:ext cx="9220200" cy="0"/>
            </a:xfrm>
            <a:prstGeom prst="line">
              <a:avLst/>
            </a:prstGeom>
            <a:ln w="38100" cmpd="sng">
              <a:solidFill>
                <a:srgbClr val="E7663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524000" y="4495800"/>
              <a:ext cx="9220200" cy="0"/>
            </a:xfrm>
            <a:prstGeom prst="line">
              <a:avLst/>
            </a:prstGeom>
            <a:ln w="38100" cmpd="sng">
              <a:solidFill>
                <a:srgbClr val="E76630"/>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926152" y="2728036"/>
            <a:ext cx="10033000" cy="1569660"/>
          </a:xfrm>
          <a:prstGeom prst="rect">
            <a:avLst/>
          </a:prstGeom>
        </p:spPr>
        <p:txBody>
          <a:bodyPr wrap="square">
            <a:spAutoFit/>
          </a:bodyPr>
          <a:lstStyle/>
          <a:p>
            <a:pPr algn="ctr"/>
            <a:r>
              <a:rPr lang="en-US" sz="4800" b="1" dirty="0">
                <a:solidFill>
                  <a:schemeClr val="bg1"/>
                </a:solidFill>
                <a:latin typeface="Calibri" panose="020F0502020204030204" pitchFamily="34" charset="0"/>
                <a:cs typeface="Calibri" panose="020F0502020204030204" pitchFamily="34" charset="0"/>
              </a:rPr>
              <a:t>The Breastfeeding and </a:t>
            </a:r>
            <a:r>
              <a:rPr lang="en-US" sz="4800" b="1" dirty="0" err="1">
                <a:solidFill>
                  <a:schemeClr val="bg1"/>
                </a:solidFill>
                <a:latin typeface="Calibri" panose="020F0502020204030204" pitchFamily="34" charset="0"/>
                <a:cs typeface="Calibri" panose="020F0502020204030204" pitchFamily="34" charset="0"/>
              </a:rPr>
              <a:t>EArly</a:t>
            </a:r>
            <a:r>
              <a:rPr lang="en-US" sz="4800" b="1" dirty="0">
                <a:solidFill>
                  <a:schemeClr val="bg1"/>
                </a:solidFill>
                <a:latin typeface="Calibri" panose="020F0502020204030204" pitchFamily="34" charset="0"/>
                <a:cs typeface="Calibri" panose="020F0502020204030204" pitchFamily="34" charset="0"/>
              </a:rPr>
              <a:t> Child Health (BEACH) Study </a:t>
            </a:r>
            <a:endParaRPr 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3949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0820400" cy="430887"/>
          </a:xfrm>
        </p:spPr>
        <p:txBody>
          <a:bodyPr/>
          <a:lstStyle/>
          <a:p>
            <a:r>
              <a:rPr lang="en-US" sz="2800" b="1" cap="all" dirty="0">
                <a:solidFill>
                  <a:schemeClr val="bg1"/>
                </a:solidFill>
                <a:latin typeface="Arial Black"/>
                <a:ea typeface="Museo Slab 900" charset="0"/>
                <a:cs typeface="Arial Black"/>
              </a:rPr>
              <a:t>Epic Training Instructions – MOM EHR Cont.</a:t>
            </a:r>
          </a:p>
        </p:txBody>
      </p:sp>
      <p:sp>
        <p:nvSpPr>
          <p:cNvPr id="17" name="Rectangle 16"/>
          <p:cNvSpPr/>
          <p:nvPr/>
        </p:nvSpPr>
        <p:spPr>
          <a:xfrm>
            <a:off x="762000" y="709851"/>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90085"/>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BFA8B35C-48FC-4ADD-A493-EA2EA9E0BCF4}"/>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sp>
        <p:nvSpPr>
          <p:cNvPr id="22" name="TextBox 21">
            <a:extLst>
              <a:ext uri="{FF2B5EF4-FFF2-40B4-BE49-F238E27FC236}">
                <a16:creationId xmlns:a16="http://schemas.microsoft.com/office/drawing/2014/main" id="{97138618-F5B6-4E8E-B8D4-D85E4CB63A97}"/>
              </a:ext>
            </a:extLst>
          </p:cNvPr>
          <p:cNvSpPr txBox="1"/>
          <p:nvPr/>
        </p:nvSpPr>
        <p:spPr>
          <a:xfrm>
            <a:off x="609600" y="2196602"/>
            <a:ext cx="2133600" cy="1477328"/>
          </a:xfrm>
          <a:prstGeom prst="rect">
            <a:avLst/>
          </a:prstGeom>
          <a:noFill/>
        </p:spPr>
        <p:txBody>
          <a:bodyPr wrap="square" rtlCol="0">
            <a:spAutoFit/>
          </a:bodyPr>
          <a:lstStyle/>
          <a:p>
            <a:r>
              <a:rPr lang="en-US" dirty="0">
                <a:solidFill>
                  <a:schemeClr val="bg1"/>
                </a:solidFill>
              </a:rPr>
              <a:t>6. Look up participant name on EPIC and pull up their Electronic Health Record</a:t>
            </a:r>
          </a:p>
        </p:txBody>
      </p:sp>
      <p:pic>
        <p:nvPicPr>
          <p:cNvPr id="2050" name="Picture 2" descr="Epic EHR Integration | Informed Consent for Epic - Interlace Health">
            <a:extLst>
              <a:ext uri="{FF2B5EF4-FFF2-40B4-BE49-F238E27FC236}">
                <a16:creationId xmlns:a16="http://schemas.microsoft.com/office/drawing/2014/main" id="{13FF8CB0-43EA-4517-ADD7-2088B1E9A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65" y="934934"/>
            <a:ext cx="1952204" cy="12496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rite a note icon Royalty Free Vector Image - VectorStock">
            <a:extLst>
              <a:ext uri="{FF2B5EF4-FFF2-40B4-BE49-F238E27FC236}">
                <a16:creationId xmlns:a16="http://schemas.microsoft.com/office/drawing/2014/main" id="{8D2260D6-F3F2-40EA-A90F-188FACCA31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7" t="19099" r="12963" b="25966"/>
          <a:stretch/>
        </p:blipFill>
        <p:spPr bwMode="auto">
          <a:xfrm>
            <a:off x="3236341" y="870247"/>
            <a:ext cx="14478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3990188-3F8A-4F93-9AF3-9BB8BEA5267A}"/>
              </a:ext>
            </a:extLst>
          </p:cNvPr>
          <p:cNvSpPr txBox="1"/>
          <p:nvPr/>
        </p:nvSpPr>
        <p:spPr>
          <a:xfrm>
            <a:off x="3129766" y="2177005"/>
            <a:ext cx="2286000" cy="2062103"/>
          </a:xfrm>
          <a:prstGeom prst="rect">
            <a:avLst/>
          </a:prstGeom>
          <a:noFill/>
        </p:spPr>
        <p:txBody>
          <a:bodyPr wrap="square" rtlCol="0">
            <a:spAutoFit/>
          </a:bodyPr>
          <a:lstStyle/>
          <a:p>
            <a:r>
              <a:rPr lang="en-US" sz="1600" dirty="0">
                <a:solidFill>
                  <a:schemeClr val="bg1"/>
                </a:solidFill>
              </a:rPr>
              <a:t>7. Check for Labor &amp; Delivery (L&amp;D) note, if none then you will need to look up variables independently or find other records entered on delivery date</a:t>
            </a:r>
          </a:p>
        </p:txBody>
      </p:sp>
      <p:sp>
        <p:nvSpPr>
          <p:cNvPr id="30" name="TextBox 29">
            <a:extLst>
              <a:ext uri="{FF2B5EF4-FFF2-40B4-BE49-F238E27FC236}">
                <a16:creationId xmlns:a16="http://schemas.microsoft.com/office/drawing/2014/main" id="{826F4138-E5EB-4BD4-89D7-14DA1C8069C0}"/>
              </a:ext>
            </a:extLst>
          </p:cNvPr>
          <p:cNvSpPr txBox="1"/>
          <p:nvPr/>
        </p:nvSpPr>
        <p:spPr>
          <a:xfrm>
            <a:off x="5890664" y="2177005"/>
            <a:ext cx="2133600" cy="1815882"/>
          </a:xfrm>
          <a:prstGeom prst="rect">
            <a:avLst/>
          </a:prstGeom>
          <a:noFill/>
        </p:spPr>
        <p:txBody>
          <a:bodyPr wrap="square" rtlCol="0">
            <a:spAutoFit/>
          </a:bodyPr>
          <a:lstStyle/>
          <a:p>
            <a:r>
              <a:rPr lang="en-US" sz="1400" dirty="0">
                <a:solidFill>
                  <a:schemeClr val="bg1"/>
                </a:solidFill>
              </a:rPr>
              <a:t>8. Enter relevant fields: mode of delivery, biological sex APGAR scores, antibiotics, weight of infant, gestational age of mother, and prenatal complications (if any)</a:t>
            </a:r>
          </a:p>
        </p:txBody>
      </p:sp>
      <p:pic>
        <p:nvPicPr>
          <p:cNvPr id="16" name="Picture 15">
            <a:extLst>
              <a:ext uri="{FF2B5EF4-FFF2-40B4-BE49-F238E27FC236}">
                <a16:creationId xmlns:a16="http://schemas.microsoft.com/office/drawing/2014/main" id="{75418A07-EE46-4D48-AFF9-8C034BA71C01}"/>
              </a:ext>
            </a:extLst>
          </p:cNvPr>
          <p:cNvPicPr>
            <a:picLocks noChangeAspect="1"/>
          </p:cNvPicPr>
          <p:nvPr/>
        </p:nvPicPr>
        <p:blipFill>
          <a:blip r:embed="rId6"/>
          <a:stretch>
            <a:fillRect/>
          </a:stretch>
        </p:blipFill>
        <p:spPr>
          <a:xfrm>
            <a:off x="7498336" y="834513"/>
            <a:ext cx="1541673" cy="1388136"/>
          </a:xfrm>
          <a:prstGeom prst="rect">
            <a:avLst/>
          </a:prstGeom>
        </p:spPr>
      </p:pic>
      <p:pic>
        <p:nvPicPr>
          <p:cNvPr id="2054" name="Picture 6">
            <a:extLst>
              <a:ext uri="{FF2B5EF4-FFF2-40B4-BE49-F238E27FC236}">
                <a16:creationId xmlns:a16="http://schemas.microsoft.com/office/drawing/2014/main" id="{5E91149F-77DD-405F-9F86-8698E9025C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1756" y="2651275"/>
            <a:ext cx="1545231" cy="129095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08EED5C-2D00-42B2-8A24-9C241EF42E60}"/>
              </a:ext>
            </a:extLst>
          </p:cNvPr>
          <p:cNvSpPr txBox="1"/>
          <p:nvPr/>
        </p:nvSpPr>
        <p:spPr>
          <a:xfrm>
            <a:off x="9543121" y="3942166"/>
            <a:ext cx="2133600" cy="2062103"/>
          </a:xfrm>
          <a:prstGeom prst="rect">
            <a:avLst/>
          </a:prstGeom>
          <a:noFill/>
        </p:spPr>
        <p:txBody>
          <a:bodyPr wrap="square" rtlCol="0">
            <a:spAutoFit/>
          </a:bodyPr>
          <a:lstStyle/>
          <a:p>
            <a:r>
              <a:rPr lang="en-US" sz="1600" dirty="0">
                <a:solidFill>
                  <a:schemeClr val="bg1"/>
                </a:solidFill>
              </a:rPr>
              <a:t>9. Filter for Encounter Type under Encounters tab to determine # prenatal encounters, then select Initial Prenatal and Routine Prenatal</a:t>
            </a:r>
          </a:p>
        </p:txBody>
      </p:sp>
      <p:pic>
        <p:nvPicPr>
          <p:cNvPr id="2056" name="Picture 8" descr="Data-entry Icons - Data Entry Icon Png Clipart - Full Size Clipart  (#1603823) - PinClipart">
            <a:extLst>
              <a:ext uri="{FF2B5EF4-FFF2-40B4-BE49-F238E27FC236}">
                <a16:creationId xmlns:a16="http://schemas.microsoft.com/office/drawing/2014/main" id="{73853E82-5C42-463D-B851-0AFFD911249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6682" y="4152939"/>
            <a:ext cx="1103789" cy="101584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2992A41-5560-4BA9-92C9-279BF8B268FD}"/>
              </a:ext>
            </a:extLst>
          </p:cNvPr>
          <p:cNvSpPr txBox="1"/>
          <p:nvPr/>
        </p:nvSpPr>
        <p:spPr>
          <a:xfrm>
            <a:off x="6467837" y="5268984"/>
            <a:ext cx="2286000" cy="584775"/>
          </a:xfrm>
          <a:prstGeom prst="rect">
            <a:avLst/>
          </a:prstGeom>
          <a:noFill/>
        </p:spPr>
        <p:txBody>
          <a:bodyPr wrap="square" rtlCol="0">
            <a:spAutoFit/>
          </a:bodyPr>
          <a:lstStyle/>
          <a:p>
            <a:r>
              <a:rPr lang="en-US" sz="1600" dirty="0">
                <a:solidFill>
                  <a:schemeClr val="bg1"/>
                </a:solidFill>
              </a:rPr>
              <a:t>10. Record number of prenatal encounters</a:t>
            </a:r>
          </a:p>
        </p:txBody>
      </p:sp>
      <p:sp>
        <p:nvSpPr>
          <p:cNvPr id="37" name="TextBox 36">
            <a:extLst>
              <a:ext uri="{FF2B5EF4-FFF2-40B4-BE49-F238E27FC236}">
                <a16:creationId xmlns:a16="http://schemas.microsoft.com/office/drawing/2014/main" id="{15E0F4A0-E733-4D84-A727-EECB50240569}"/>
              </a:ext>
            </a:extLst>
          </p:cNvPr>
          <p:cNvSpPr txBox="1"/>
          <p:nvPr/>
        </p:nvSpPr>
        <p:spPr>
          <a:xfrm>
            <a:off x="4181837" y="5290160"/>
            <a:ext cx="2286000" cy="584775"/>
          </a:xfrm>
          <a:prstGeom prst="rect">
            <a:avLst/>
          </a:prstGeom>
          <a:noFill/>
        </p:spPr>
        <p:txBody>
          <a:bodyPr wrap="square" rtlCol="0">
            <a:spAutoFit/>
          </a:bodyPr>
          <a:lstStyle/>
          <a:p>
            <a:r>
              <a:rPr lang="en-US" sz="1600" dirty="0">
                <a:solidFill>
                  <a:schemeClr val="bg1"/>
                </a:solidFill>
              </a:rPr>
              <a:t>11. Enter maternal blood type</a:t>
            </a:r>
          </a:p>
        </p:txBody>
      </p:sp>
      <p:sp>
        <p:nvSpPr>
          <p:cNvPr id="38" name="TextBox 37">
            <a:extLst>
              <a:ext uri="{FF2B5EF4-FFF2-40B4-BE49-F238E27FC236}">
                <a16:creationId xmlns:a16="http://schemas.microsoft.com/office/drawing/2014/main" id="{5D0C29AD-9791-4AA6-889F-BFBA262152EC}"/>
              </a:ext>
            </a:extLst>
          </p:cNvPr>
          <p:cNvSpPr txBox="1"/>
          <p:nvPr/>
        </p:nvSpPr>
        <p:spPr>
          <a:xfrm>
            <a:off x="609600" y="4482308"/>
            <a:ext cx="2286000" cy="1323439"/>
          </a:xfrm>
          <a:prstGeom prst="rect">
            <a:avLst/>
          </a:prstGeom>
          <a:noFill/>
        </p:spPr>
        <p:txBody>
          <a:bodyPr wrap="square" rtlCol="0">
            <a:spAutoFit/>
          </a:bodyPr>
          <a:lstStyle/>
          <a:p>
            <a:r>
              <a:rPr lang="en-US" sz="1600" dirty="0">
                <a:solidFill>
                  <a:schemeClr val="bg1"/>
                </a:solidFill>
              </a:rPr>
              <a:t>12. Look up each lab measure and enter into </a:t>
            </a:r>
            <a:r>
              <a:rPr lang="en-US" sz="1600" dirty="0" err="1">
                <a:solidFill>
                  <a:schemeClr val="bg1"/>
                </a:solidFill>
              </a:rPr>
              <a:t>RedCap</a:t>
            </a:r>
            <a:r>
              <a:rPr lang="en-US" sz="1600" dirty="0">
                <a:solidFill>
                  <a:schemeClr val="bg1"/>
                </a:solidFill>
              </a:rPr>
              <a:t> if they were collected during pregnancy</a:t>
            </a:r>
          </a:p>
        </p:txBody>
      </p:sp>
      <p:pic>
        <p:nvPicPr>
          <p:cNvPr id="31" name="Picture 30">
            <a:extLst>
              <a:ext uri="{FF2B5EF4-FFF2-40B4-BE49-F238E27FC236}">
                <a16:creationId xmlns:a16="http://schemas.microsoft.com/office/drawing/2014/main" id="{963DBC61-83F8-44CA-A567-4FB085F4DE2D}"/>
              </a:ext>
            </a:extLst>
          </p:cNvPr>
          <p:cNvPicPr>
            <a:picLocks noChangeAspect="1"/>
          </p:cNvPicPr>
          <p:nvPr/>
        </p:nvPicPr>
        <p:blipFill>
          <a:blip r:embed="rId9"/>
          <a:stretch>
            <a:fillRect/>
          </a:stretch>
        </p:blipFill>
        <p:spPr>
          <a:xfrm>
            <a:off x="2843304" y="4243734"/>
            <a:ext cx="1103789" cy="1639764"/>
          </a:xfrm>
          <a:prstGeom prst="rect">
            <a:avLst/>
          </a:prstGeom>
        </p:spPr>
      </p:pic>
      <p:pic>
        <p:nvPicPr>
          <p:cNvPr id="2058" name="Picture 10" descr="Blood type - Free healthcare and medical icons">
            <a:extLst>
              <a:ext uri="{FF2B5EF4-FFF2-40B4-BE49-F238E27FC236}">
                <a16:creationId xmlns:a16="http://schemas.microsoft.com/office/drawing/2014/main" id="{692E82FD-A7A1-4F01-ACEA-7DD83467F8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9405" y="4137928"/>
            <a:ext cx="1171040" cy="1171040"/>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Right 41">
            <a:extLst>
              <a:ext uri="{FF2B5EF4-FFF2-40B4-BE49-F238E27FC236}">
                <a16:creationId xmlns:a16="http://schemas.microsoft.com/office/drawing/2014/main" id="{BE95E173-05B1-4BDF-B92D-50C4E8DBFD85}"/>
              </a:ext>
            </a:extLst>
          </p:cNvPr>
          <p:cNvSpPr/>
          <p:nvPr/>
        </p:nvSpPr>
        <p:spPr>
          <a:xfrm>
            <a:off x="2464015" y="1107218"/>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42513E69-FC0F-4B44-B737-AB68662079EC}"/>
              </a:ext>
            </a:extLst>
          </p:cNvPr>
          <p:cNvSpPr/>
          <p:nvPr/>
        </p:nvSpPr>
        <p:spPr>
          <a:xfrm>
            <a:off x="5000036" y="1182232"/>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A213354-9D30-4FFD-83F4-19F6D6917854}"/>
              </a:ext>
            </a:extLst>
          </p:cNvPr>
          <p:cNvSpPr/>
          <p:nvPr/>
        </p:nvSpPr>
        <p:spPr>
          <a:xfrm rot="10800000">
            <a:off x="8731247" y="4479139"/>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A91B7EC0-7753-4D4D-856F-2BD18E937507}"/>
              </a:ext>
            </a:extLst>
          </p:cNvPr>
          <p:cNvSpPr/>
          <p:nvPr/>
        </p:nvSpPr>
        <p:spPr>
          <a:xfrm rot="10800000">
            <a:off x="6316394" y="4413033"/>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F87F10ED-B30C-4D03-B56F-A54480758B1F}"/>
              </a:ext>
            </a:extLst>
          </p:cNvPr>
          <p:cNvSpPr/>
          <p:nvPr/>
        </p:nvSpPr>
        <p:spPr>
          <a:xfrm rot="10800000">
            <a:off x="4024167" y="4457037"/>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Bent-Up 47">
            <a:extLst>
              <a:ext uri="{FF2B5EF4-FFF2-40B4-BE49-F238E27FC236}">
                <a16:creationId xmlns:a16="http://schemas.microsoft.com/office/drawing/2014/main" id="{37C74084-9EF9-4D13-A147-041BD5E00026}"/>
              </a:ext>
            </a:extLst>
          </p:cNvPr>
          <p:cNvSpPr/>
          <p:nvPr/>
        </p:nvSpPr>
        <p:spPr>
          <a:xfrm flipV="1">
            <a:off x="9206369" y="1405910"/>
            <a:ext cx="1172205" cy="868555"/>
          </a:xfrm>
          <a:prstGeom prst="bentUpArrow">
            <a:avLst>
              <a:gd name="adj1" fmla="val 25000"/>
              <a:gd name="adj2" fmla="val 2544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5E107D-05B4-4DA3-883C-E13827DBA600}"/>
              </a:ext>
            </a:extLst>
          </p:cNvPr>
          <p:cNvPicPr>
            <a:picLocks noChangeAspect="1"/>
          </p:cNvPicPr>
          <p:nvPr/>
        </p:nvPicPr>
        <p:blipFill>
          <a:blip r:embed="rId11"/>
          <a:stretch>
            <a:fillRect/>
          </a:stretch>
        </p:blipFill>
        <p:spPr>
          <a:xfrm>
            <a:off x="5886121" y="856980"/>
            <a:ext cx="1545230" cy="687647"/>
          </a:xfrm>
          <a:prstGeom prst="rect">
            <a:avLst/>
          </a:prstGeom>
        </p:spPr>
      </p:pic>
    </p:spTree>
    <p:extLst>
      <p:ext uri="{BB962C8B-B14F-4D97-AF65-F5344CB8AC3E}">
        <p14:creationId xmlns:p14="http://schemas.microsoft.com/office/powerpoint/2010/main" val="14433868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0820400" cy="861774"/>
          </a:xfrm>
        </p:spPr>
        <p:txBody>
          <a:bodyPr/>
          <a:lstStyle/>
          <a:p>
            <a:r>
              <a:rPr lang="en-US" sz="2800" b="1" cap="all" dirty="0">
                <a:solidFill>
                  <a:schemeClr val="bg1"/>
                </a:solidFill>
                <a:latin typeface="Arial Black"/>
                <a:ea typeface="Museo Slab 900" charset="0"/>
                <a:cs typeface="Arial Black"/>
              </a:rPr>
              <a:t>Epic training instructions – Mom prenatal </a:t>
            </a:r>
            <a:r>
              <a:rPr lang="en-US" sz="2800" b="1" cap="all" dirty="0" err="1">
                <a:solidFill>
                  <a:schemeClr val="bg1"/>
                </a:solidFill>
                <a:latin typeface="Arial Black"/>
                <a:ea typeface="Museo Slab 900" charset="0"/>
                <a:cs typeface="Arial Black"/>
              </a:rPr>
              <a:t>ehr</a:t>
            </a:r>
            <a:r>
              <a:rPr lang="en-US" sz="2800" b="1" cap="all" dirty="0">
                <a:solidFill>
                  <a:schemeClr val="bg1"/>
                </a:solidFill>
                <a:latin typeface="Arial Black"/>
                <a:ea typeface="Museo Slab 900" charset="0"/>
                <a:cs typeface="Arial Black"/>
              </a:rPr>
              <a:t> encounters</a:t>
            </a:r>
          </a:p>
        </p:txBody>
      </p:sp>
      <p:sp>
        <p:nvSpPr>
          <p:cNvPr id="17" name="Rectangle 16"/>
          <p:cNvSpPr/>
          <p:nvPr/>
        </p:nvSpPr>
        <p:spPr>
          <a:xfrm>
            <a:off x="762000" y="1073662"/>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90085"/>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BFA8B35C-48FC-4ADD-A493-EA2EA9E0BCF4}"/>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pic>
        <p:nvPicPr>
          <p:cNvPr id="32" name="Picture 2" descr="UF Health Pays Millions To Federal Government - WUFT News">
            <a:extLst>
              <a:ext uri="{FF2B5EF4-FFF2-40B4-BE49-F238E27FC236}">
                <a16:creationId xmlns:a16="http://schemas.microsoft.com/office/drawing/2014/main" id="{833620DB-5150-414A-91DE-59A1AED79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26229"/>
            <a:ext cx="1609725" cy="80486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C60F063-1C8F-46BC-A4F7-CC5916F76DCB}"/>
              </a:ext>
            </a:extLst>
          </p:cNvPr>
          <p:cNvSpPr txBox="1"/>
          <p:nvPr/>
        </p:nvSpPr>
        <p:spPr>
          <a:xfrm>
            <a:off x="656775" y="2114312"/>
            <a:ext cx="2133600" cy="1754326"/>
          </a:xfrm>
          <a:prstGeom prst="rect">
            <a:avLst/>
          </a:prstGeom>
          <a:noFill/>
        </p:spPr>
        <p:txBody>
          <a:bodyPr wrap="square" rtlCol="0">
            <a:spAutoFit/>
          </a:bodyPr>
          <a:lstStyle/>
          <a:p>
            <a:r>
              <a:rPr lang="en-US" dirty="0">
                <a:solidFill>
                  <a:schemeClr val="bg1"/>
                </a:solidFill>
              </a:rPr>
              <a:t>1. If patient delivered at UF Health, go to participant on Epic and be in “Chart Review”</a:t>
            </a:r>
          </a:p>
        </p:txBody>
      </p:sp>
      <p:pic>
        <p:nvPicPr>
          <p:cNvPr id="3074" name="Picture 2">
            <a:extLst>
              <a:ext uri="{FF2B5EF4-FFF2-40B4-BE49-F238E27FC236}">
                <a16:creationId xmlns:a16="http://schemas.microsoft.com/office/drawing/2014/main" id="{ECC0DE02-1E4A-406E-AE32-64C9092351E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85"/>
          <a:stretch/>
        </p:blipFill>
        <p:spPr bwMode="auto">
          <a:xfrm>
            <a:off x="3250328" y="1312861"/>
            <a:ext cx="1628775" cy="8014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905A5B7-F596-42F3-9903-E41AD660AEC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223"/>
          <a:stretch/>
        </p:blipFill>
        <p:spPr bwMode="auto">
          <a:xfrm>
            <a:off x="5070675" y="1314721"/>
            <a:ext cx="1628775" cy="198950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975A3F97-FF90-40A9-95B6-53AD7F33E49B}"/>
              </a:ext>
            </a:extLst>
          </p:cNvPr>
          <p:cNvSpPr txBox="1"/>
          <p:nvPr/>
        </p:nvSpPr>
        <p:spPr>
          <a:xfrm>
            <a:off x="3102690" y="2147118"/>
            <a:ext cx="2133600" cy="1200329"/>
          </a:xfrm>
          <a:prstGeom prst="rect">
            <a:avLst/>
          </a:prstGeom>
          <a:noFill/>
        </p:spPr>
        <p:txBody>
          <a:bodyPr wrap="square" rtlCol="0">
            <a:spAutoFit/>
          </a:bodyPr>
          <a:lstStyle/>
          <a:p>
            <a:r>
              <a:rPr lang="en-US" dirty="0">
                <a:solidFill>
                  <a:schemeClr val="bg1"/>
                </a:solidFill>
              </a:rPr>
              <a:t>2. Filter to Encounter Type, then Initial and Routine Prenatal</a:t>
            </a:r>
          </a:p>
        </p:txBody>
      </p:sp>
      <p:pic>
        <p:nvPicPr>
          <p:cNvPr id="3076" name="Picture 4" descr="Sort 25 - iconmonstr">
            <a:extLst>
              <a:ext uri="{FF2B5EF4-FFF2-40B4-BE49-F238E27FC236}">
                <a16:creationId xmlns:a16="http://schemas.microsoft.com/office/drawing/2014/main" id="{2A0AE574-1343-417D-A8E1-87DD21F539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8194" y="1326229"/>
            <a:ext cx="959771" cy="95977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22F8531-5BBB-4FD7-B9BF-55B8C526FEDE}"/>
              </a:ext>
            </a:extLst>
          </p:cNvPr>
          <p:cNvSpPr txBox="1"/>
          <p:nvPr/>
        </p:nvSpPr>
        <p:spPr>
          <a:xfrm>
            <a:off x="7521165" y="2369261"/>
            <a:ext cx="2133600" cy="1200329"/>
          </a:xfrm>
          <a:prstGeom prst="rect">
            <a:avLst/>
          </a:prstGeom>
          <a:noFill/>
        </p:spPr>
        <p:txBody>
          <a:bodyPr wrap="square" rtlCol="0">
            <a:spAutoFit/>
          </a:bodyPr>
          <a:lstStyle/>
          <a:p>
            <a:r>
              <a:rPr lang="en-US" dirty="0">
                <a:solidFill>
                  <a:schemeClr val="bg1"/>
                </a:solidFill>
              </a:rPr>
              <a:t>3. Click on description tab and organize by gestational age </a:t>
            </a:r>
          </a:p>
        </p:txBody>
      </p:sp>
      <p:pic>
        <p:nvPicPr>
          <p:cNvPr id="3080" name="Picture 8" descr="Fill In The Registration Form Svg Png Icon Free Download (#349207) -  OnlineWebFonts.COM">
            <a:extLst>
              <a:ext uri="{FF2B5EF4-FFF2-40B4-BE49-F238E27FC236}">
                <a16:creationId xmlns:a16="http://schemas.microsoft.com/office/drawing/2014/main" id="{4B8DE13B-1FCC-4721-9FCF-8A2F19AE659F}"/>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13841" y="1294773"/>
            <a:ext cx="1325277" cy="110888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C7EA7A8-2468-44A0-B437-8DA279EEC28F}"/>
              </a:ext>
            </a:extLst>
          </p:cNvPr>
          <p:cNvSpPr txBox="1"/>
          <p:nvPr/>
        </p:nvSpPr>
        <p:spPr>
          <a:xfrm>
            <a:off x="9753600" y="2380165"/>
            <a:ext cx="2133600" cy="1815882"/>
          </a:xfrm>
          <a:prstGeom prst="rect">
            <a:avLst/>
          </a:prstGeom>
          <a:noFill/>
        </p:spPr>
        <p:txBody>
          <a:bodyPr wrap="square" rtlCol="0">
            <a:spAutoFit/>
          </a:bodyPr>
          <a:lstStyle/>
          <a:p>
            <a:r>
              <a:rPr lang="en-US" sz="1600" dirty="0">
                <a:solidFill>
                  <a:schemeClr val="bg1"/>
                </a:solidFill>
              </a:rPr>
              <a:t>4. Add details in </a:t>
            </a:r>
            <a:r>
              <a:rPr lang="en-US" sz="1600" dirty="0" err="1">
                <a:solidFill>
                  <a:schemeClr val="bg1"/>
                </a:solidFill>
              </a:rPr>
              <a:t>RedCap</a:t>
            </a:r>
            <a:r>
              <a:rPr lang="en-US" sz="1600" dirty="0">
                <a:solidFill>
                  <a:schemeClr val="bg1"/>
                </a:solidFill>
              </a:rPr>
              <a:t> fields, should be visible in Epic under report viewer page after selecting an encounter date</a:t>
            </a:r>
          </a:p>
        </p:txBody>
      </p:sp>
      <p:pic>
        <p:nvPicPr>
          <p:cNvPr id="3082" name="Picture 10" descr="Note Icons - 46,425 free icons">
            <a:extLst>
              <a:ext uri="{FF2B5EF4-FFF2-40B4-BE49-F238E27FC236}">
                <a16:creationId xmlns:a16="http://schemas.microsoft.com/office/drawing/2014/main" id="{3E8519B9-D3DC-4DB8-A6AE-6A8D8C7DD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6763" y="430739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C27C2BB-805E-4565-A3A5-74582A71F71E}"/>
              </a:ext>
            </a:extLst>
          </p:cNvPr>
          <p:cNvSpPr txBox="1"/>
          <p:nvPr/>
        </p:nvSpPr>
        <p:spPr>
          <a:xfrm>
            <a:off x="8556215" y="4361709"/>
            <a:ext cx="2133600" cy="1569660"/>
          </a:xfrm>
          <a:prstGeom prst="rect">
            <a:avLst/>
          </a:prstGeom>
          <a:noFill/>
        </p:spPr>
        <p:txBody>
          <a:bodyPr wrap="square" rtlCol="0">
            <a:spAutoFit/>
          </a:bodyPr>
          <a:lstStyle/>
          <a:p>
            <a:r>
              <a:rPr lang="en-US" sz="1600" dirty="0">
                <a:solidFill>
                  <a:schemeClr val="bg1"/>
                </a:solidFill>
              </a:rPr>
              <a:t>5. Include any additional notes at bottom that might not be evident from other variables included</a:t>
            </a:r>
          </a:p>
        </p:txBody>
      </p:sp>
      <p:pic>
        <p:nvPicPr>
          <p:cNvPr id="4" name="Picture 3">
            <a:extLst>
              <a:ext uri="{FF2B5EF4-FFF2-40B4-BE49-F238E27FC236}">
                <a16:creationId xmlns:a16="http://schemas.microsoft.com/office/drawing/2014/main" id="{D5F767EB-28BD-46B1-AB7F-21CFA74B95A5}"/>
              </a:ext>
            </a:extLst>
          </p:cNvPr>
          <p:cNvPicPr>
            <a:picLocks noChangeAspect="1"/>
          </p:cNvPicPr>
          <p:nvPr/>
        </p:nvPicPr>
        <p:blipFill>
          <a:blip r:embed="rId9"/>
          <a:stretch>
            <a:fillRect/>
          </a:stretch>
        </p:blipFill>
        <p:spPr>
          <a:xfrm>
            <a:off x="6553138" y="4361709"/>
            <a:ext cx="1162050" cy="381000"/>
          </a:xfrm>
          <a:prstGeom prst="rect">
            <a:avLst/>
          </a:prstGeom>
        </p:spPr>
      </p:pic>
      <p:sp>
        <p:nvSpPr>
          <p:cNvPr id="49" name="TextBox 48">
            <a:extLst>
              <a:ext uri="{FF2B5EF4-FFF2-40B4-BE49-F238E27FC236}">
                <a16:creationId xmlns:a16="http://schemas.microsoft.com/office/drawing/2014/main" id="{C574B5DE-EBAA-4E78-9665-38A787901BD4}"/>
              </a:ext>
            </a:extLst>
          </p:cNvPr>
          <p:cNvSpPr txBox="1"/>
          <p:nvPr/>
        </p:nvSpPr>
        <p:spPr>
          <a:xfrm>
            <a:off x="6057900" y="4853665"/>
            <a:ext cx="2133600" cy="646331"/>
          </a:xfrm>
          <a:prstGeom prst="rect">
            <a:avLst/>
          </a:prstGeom>
          <a:noFill/>
        </p:spPr>
        <p:txBody>
          <a:bodyPr wrap="square" rtlCol="0">
            <a:spAutoFit/>
          </a:bodyPr>
          <a:lstStyle/>
          <a:p>
            <a:r>
              <a:rPr lang="en-US" dirty="0">
                <a:solidFill>
                  <a:schemeClr val="bg1"/>
                </a:solidFill>
              </a:rPr>
              <a:t>6. Mark form as unverified</a:t>
            </a:r>
          </a:p>
        </p:txBody>
      </p:sp>
      <p:pic>
        <p:nvPicPr>
          <p:cNvPr id="6" name="Picture 5">
            <a:extLst>
              <a:ext uri="{FF2B5EF4-FFF2-40B4-BE49-F238E27FC236}">
                <a16:creationId xmlns:a16="http://schemas.microsoft.com/office/drawing/2014/main" id="{7E8D426C-395C-4DDE-943A-7E62D533DEC3}"/>
              </a:ext>
            </a:extLst>
          </p:cNvPr>
          <p:cNvPicPr>
            <a:picLocks noChangeAspect="1"/>
          </p:cNvPicPr>
          <p:nvPr/>
        </p:nvPicPr>
        <p:blipFill>
          <a:blip r:embed="rId10"/>
          <a:stretch>
            <a:fillRect/>
          </a:stretch>
        </p:blipFill>
        <p:spPr>
          <a:xfrm>
            <a:off x="4761164" y="3583255"/>
            <a:ext cx="781050" cy="1114425"/>
          </a:xfrm>
          <a:prstGeom prst="rect">
            <a:avLst/>
          </a:prstGeom>
        </p:spPr>
      </p:pic>
      <p:sp>
        <p:nvSpPr>
          <p:cNvPr id="50" name="TextBox 49">
            <a:extLst>
              <a:ext uri="{FF2B5EF4-FFF2-40B4-BE49-F238E27FC236}">
                <a16:creationId xmlns:a16="http://schemas.microsoft.com/office/drawing/2014/main" id="{1262907D-AD1D-45C8-B6BB-6551B958DA6E}"/>
              </a:ext>
            </a:extLst>
          </p:cNvPr>
          <p:cNvSpPr txBox="1"/>
          <p:nvPr/>
        </p:nvSpPr>
        <p:spPr>
          <a:xfrm>
            <a:off x="3841232" y="4742709"/>
            <a:ext cx="2133600" cy="1323439"/>
          </a:xfrm>
          <a:prstGeom prst="rect">
            <a:avLst/>
          </a:prstGeom>
          <a:noFill/>
        </p:spPr>
        <p:txBody>
          <a:bodyPr wrap="square" rtlCol="0">
            <a:spAutoFit/>
          </a:bodyPr>
          <a:lstStyle/>
          <a:p>
            <a:r>
              <a:rPr lang="en-US" sz="1600" dirty="0">
                <a:solidFill>
                  <a:schemeClr val="bg1"/>
                </a:solidFill>
              </a:rPr>
              <a:t>7. Save and add a new instance until you inputted all encounters for that participant</a:t>
            </a:r>
          </a:p>
        </p:txBody>
      </p:sp>
      <p:sp>
        <p:nvSpPr>
          <p:cNvPr id="51" name="Arrow: Right 50">
            <a:extLst>
              <a:ext uri="{FF2B5EF4-FFF2-40B4-BE49-F238E27FC236}">
                <a16:creationId xmlns:a16="http://schemas.microsoft.com/office/drawing/2014/main" id="{C273A427-4648-41F7-9928-BDE38EDE6655}"/>
              </a:ext>
            </a:extLst>
          </p:cNvPr>
          <p:cNvSpPr/>
          <p:nvPr/>
        </p:nvSpPr>
        <p:spPr>
          <a:xfrm>
            <a:off x="2476950" y="1346951"/>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0C95F41E-BC0D-4805-AA25-EDA8521678DA}"/>
              </a:ext>
            </a:extLst>
          </p:cNvPr>
          <p:cNvSpPr/>
          <p:nvPr/>
        </p:nvSpPr>
        <p:spPr>
          <a:xfrm>
            <a:off x="6847088" y="1460690"/>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0AD06370-52E8-4C17-B570-EC255FBA91EA}"/>
              </a:ext>
            </a:extLst>
          </p:cNvPr>
          <p:cNvSpPr/>
          <p:nvPr/>
        </p:nvSpPr>
        <p:spPr>
          <a:xfrm>
            <a:off x="8897983" y="1508499"/>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DEBF77-1370-4978-A49B-9B483A190CBB}"/>
              </a:ext>
            </a:extLst>
          </p:cNvPr>
          <p:cNvSpPr/>
          <p:nvPr/>
        </p:nvSpPr>
        <p:spPr>
          <a:xfrm rot="10800000">
            <a:off x="7858624" y="4293034"/>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089E7BB7-F004-4EC6-8751-D1E2ED33BC30}"/>
              </a:ext>
            </a:extLst>
          </p:cNvPr>
          <p:cNvSpPr/>
          <p:nvPr/>
        </p:nvSpPr>
        <p:spPr>
          <a:xfrm rot="10800000">
            <a:off x="5638863" y="4235921"/>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CD14C54A-0EB4-4CBB-A298-F2F9227E3BDF}"/>
              </a:ext>
            </a:extLst>
          </p:cNvPr>
          <p:cNvSpPr/>
          <p:nvPr/>
        </p:nvSpPr>
        <p:spPr>
          <a:xfrm rot="5400000">
            <a:off x="11140699" y="3886435"/>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4FA56B1C-572C-4A0E-993C-583B49C5EACA}"/>
              </a:ext>
            </a:extLst>
          </p:cNvPr>
          <p:cNvPicPr>
            <a:picLocks noChangeAspect="1"/>
          </p:cNvPicPr>
          <p:nvPr/>
        </p:nvPicPr>
        <p:blipFill rotWithShape="1">
          <a:blip r:embed="rId10"/>
          <a:srcRect b="32143"/>
          <a:stretch/>
        </p:blipFill>
        <p:spPr>
          <a:xfrm>
            <a:off x="9743881" y="1299706"/>
            <a:ext cx="781050" cy="756213"/>
          </a:xfrm>
          <a:prstGeom prst="rect">
            <a:avLst/>
          </a:prstGeom>
        </p:spPr>
      </p:pic>
    </p:spTree>
    <p:extLst>
      <p:ext uri="{BB962C8B-B14F-4D97-AF65-F5344CB8AC3E}">
        <p14:creationId xmlns:p14="http://schemas.microsoft.com/office/powerpoint/2010/main" val="278322258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0820400" cy="430887"/>
          </a:xfrm>
        </p:spPr>
        <p:txBody>
          <a:bodyPr/>
          <a:lstStyle/>
          <a:p>
            <a:r>
              <a:rPr lang="en-US" sz="2800" b="1" cap="all" dirty="0">
                <a:solidFill>
                  <a:schemeClr val="bg1"/>
                </a:solidFill>
                <a:latin typeface="Arial Black"/>
                <a:ea typeface="Museo Slab 900" charset="0"/>
                <a:cs typeface="Arial Black"/>
              </a:rPr>
              <a:t>Epic training instructions – Mom UF Labs</a:t>
            </a:r>
          </a:p>
        </p:txBody>
      </p:sp>
      <p:sp>
        <p:nvSpPr>
          <p:cNvPr id="17" name="Rectangle 16"/>
          <p:cNvSpPr/>
          <p:nvPr/>
        </p:nvSpPr>
        <p:spPr>
          <a:xfrm>
            <a:off x="762000" y="1073662"/>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90085"/>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BFA8B35C-48FC-4ADD-A493-EA2EA9E0BCF4}"/>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pic>
        <p:nvPicPr>
          <p:cNvPr id="32" name="Picture 2" descr="UF Health Pays Millions To Federal Government - WUFT News">
            <a:extLst>
              <a:ext uri="{FF2B5EF4-FFF2-40B4-BE49-F238E27FC236}">
                <a16:creationId xmlns:a16="http://schemas.microsoft.com/office/drawing/2014/main" id="{833620DB-5150-414A-91DE-59A1AED79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26229"/>
            <a:ext cx="1609725" cy="80486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C60F063-1C8F-46BC-A4F7-CC5916F76DCB}"/>
              </a:ext>
            </a:extLst>
          </p:cNvPr>
          <p:cNvSpPr txBox="1"/>
          <p:nvPr/>
        </p:nvSpPr>
        <p:spPr>
          <a:xfrm>
            <a:off x="656775" y="2114312"/>
            <a:ext cx="2133600" cy="1754326"/>
          </a:xfrm>
          <a:prstGeom prst="rect">
            <a:avLst/>
          </a:prstGeom>
          <a:noFill/>
        </p:spPr>
        <p:txBody>
          <a:bodyPr wrap="square" rtlCol="0">
            <a:spAutoFit/>
          </a:bodyPr>
          <a:lstStyle/>
          <a:p>
            <a:r>
              <a:rPr lang="en-US" dirty="0">
                <a:solidFill>
                  <a:schemeClr val="bg1"/>
                </a:solidFill>
              </a:rPr>
              <a:t>1. If patient delivered at UF Health, go to participant on Epic and be in “Chart Review”</a:t>
            </a:r>
          </a:p>
        </p:txBody>
      </p:sp>
      <p:sp>
        <p:nvSpPr>
          <p:cNvPr id="51" name="Arrow: Right 50">
            <a:extLst>
              <a:ext uri="{FF2B5EF4-FFF2-40B4-BE49-F238E27FC236}">
                <a16:creationId xmlns:a16="http://schemas.microsoft.com/office/drawing/2014/main" id="{C273A427-4648-41F7-9928-BDE38EDE6655}"/>
              </a:ext>
            </a:extLst>
          </p:cNvPr>
          <p:cNvSpPr/>
          <p:nvPr/>
        </p:nvSpPr>
        <p:spPr>
          <a:xfrm>
            <a:off x="2476950" y="1346951"/>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dical Laboratory Icons Vector Art, Icons, and Graphics for Free Download">
            <a:extLst>
              <a:ext uri="{FF2B5EF4-FFF2-40B4-BE49-F238E27FC236}">
                <a16:creationId xmlns:a16="http://schemas.microsoft.com/office/drawing/2014/main" id="{5F6DA247-103B-4D82-AF1A-9133B961A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1326229"/>
            <a:ext cx="804863" cy="8048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5516634-DC80-48FA-AB1D-6E36A86FC1EF}"/>
              </a:ext>
            </a:extLst>
          </p:cNvPr>
          <p:cNvSpPr txBox="1"/>
          <p:nvPr/>
        </p:nvSpPr>
        <p:spPr>
          <a:xfrm>
            <a:off x="3291823" y="2165037"/>
            <a:ext cx="2133600" cy="1200329"/>
          </a:xfrm>
          <a:prstGeom prst="rect">
            <a:avLst/>
          </a:prstGeom>
          <a:noFill/>
        </p:spPr>
        <p:txBody>
          <a:bodyPr wrap="square" rtlCol="0">
            <a:spAutoFit/>
          </a:bodyPr>
          <a:lstStyle/>
          <a:p>
            <a:r>
              <a:rPr lang="en-US" dirty="0">
                <a:solidFill>
                  <a:schemeClr val="bg1"/>
                </a:solidFill>
              </a:rPr>
              <a:t>2. Click on labs tab under chart review for the patient</a:t>
            </a:r>
          </a:p>
        </p:txBody>
      </p:sp>
      <p:pic>
        <p:nvPicPr>
          <p:cNvPr id="34" name="Picture 2">
            <a:extLst>
              <a:ext uri="{FF2B5EF4-FFF2-40B4-BE49-F238E27FC236}">
                <a16:creationId xmlns:a16="http://schemas.microsoft.com/office/drawing/2014/main" id="{D5424CA0-6DF0-475D-ABEE-29510142853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85"/>
          <a:stretch/>
        </p:blipFill>
        <p:spPr bwMode="auto">
          <a:xfrm>
            <a:off x="5588914" y="1324369"/>
            <a:ext cx="1628775" cy="801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FC62A2FB-92E7-488A-8703-9089F0DBC7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223"/>
          <a:stretch/>
        </p:blipFill>
        <p:spPr bwMode="auto">
          <a:xfrm>
            <a:off x="7409261" y="1326229"/>
            <a:ext cx="1628775" cy="198950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EFFD208-4A62-4149-B889-AEED36B91448}"/>
              </a:ext>
            </a:extLst>
          </p:cNvPr>
          <p:cNvSpPr txBox="1"/>
          <p:nvPr/>
        </p:nvSpPr>
        <p:spPr>
          <a:xfrm>
            <a:off x="5441276" y="2158626"/>
            <a:ext cx="2133600" cy="1200329"/>
          </a:xfrm>
          <a:prstGeom prst="rect">
            <a:avLst/>
          </a:prstGeom>
          <a:noFill/>
        </p:spPr>
        <p:txBody>
          <a:bodyPr wrap="square" rtlCol="0">
            <a:spAutoFit/>
          </a:bodyPr>
          <a:lstStyle/>
          <a:p>
            <a:r>
              <a:rPr lang="en-US" dirty="0">
                <a:solidFill>
                  <a:schemeClr val="bg1"/>
                </a:solidFill>
              </a:rPr>
              <a:t>3. Filter to Encounter Type, then Initial and Routine Prenatal</a:t>
            </a:r>
          </a:p>
        </p:txBody>
      </p:sp>
      <p:pic>
        <p:nvPicPr>
          <p:cNvPr id="4100" name="Picture 4" descr="Search Icon Flat - Icon Shop - Download free icons for commercial use">
            <a:extLst>
              <a:ext uri="{FF2B5EF4-FFF2-40B4-BE49-F238E27FC236}">
                <a16:creationId xmlns:a16="http://schemas.microsoft.com/office/drawing/2014/main" id="{189A0E25-1553-435C-A23E-2434E2D211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5145" y="1322175"/>
            <a:ext cx="1109846" cy="110984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331600B-ED63-459D-B015-60B568098858}"/>
              </a:ext>
            </a:extLst>
          </p:cNvPr>
          <p:cNvSpPr txBox="1"/>
          <p:nvPr/>
        </p:nvSpPr>
        <p:spPr>
          <a:xfrm>
            <a:off x="9593626" y="2480506"/>
            <a:ext cx="2133600" cy="2400657"/>
          </a:xfrm>
          <a:prstGeom prst="rect">
            <a:avLst/>
          </a:prstGeom>
          <a:noFill/>
        </p:spPr>
        <p:txBody>
          <a:bodyPr wrap="square" rtlCol="0">
            <a:spAutoFit/>
          </a:bodyPr>
          <a:lstStyle/>
          <a:p>
            <a:r>
              <a:rPr lang="en-US" dirty="0">
                <a:solidFill>
                  <a:schemeClr val="bg1"/>
                </a:solidFill>
              </a:rPr>
              <a:t>4. Look at each test listed on </a:t>
            </a:r>
            <a:r>
              <a:rPr lang="en-US" dirty="0" err="1">
                <a:solidFill>
                  <a:schemeClr val="bg1"/>
                </a:solidFill>
              </a:rPr>
              <a:t>RedCap</a:t>
            </a:r>
            <a:r>
              <a:rPr lang="en-US" dirty="0">
                <a:solidFill>
                  <a:schemeClr val="bg1"/>
                </a:solidFill>
              </a:rPr>
              <a:t> and find them on Epic chart, input values</a:t>
            </a:r>
          </a:p>
          <a:p>
            <a:endParaRPr lang="en-US" dirty="0">
              <a:solidFill>
                <a:schemeClr val="bg1"/>
              </a:solidFill>
            </a:endParaRPr>
          </a:p>
          <a:p>
            <a:r>
              <a:rPr lang="en-US" sz="1400" dirty="0">
                <a:solidFill>
                  <a:schemeClr val="bg1"/>
                </a:solidFill>
              </a:rPr>
              <a:t>*some testing is optional and is not included on Epic</a:t>
            </a:r>
          </a:p>
        </p:txBody>
      </p:sp>
      <p:sp>
        <p:nvSpPr>
          <p:cNvPr id="20" name="Arrow: Right 19">
            <a:extLst>
              <a:ext uri="{FF2B5EF4-FFF2-40B4-BE49-F238E27FC236}">
                <a16:creationId xmlns:a16="http://schemas.microsoft.com/office/drawing/2014/main" id="{1CD90C99-6B9E-42EC-878D-D0F4914F5BDA}"/>
              </a:ext>
            </a:extLst>
          </p:cNvPr>
          <p:cNvSpPr/>
          <p:nvPr/>
        </p:nvSpPr>
        <p:spPr>
          <a:xfrm>
            <a:off x="4576849" y="1424309"/>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5BB604D-A5C6-40CB-9385-08046C3AB0A2}"/>
              </a:ext>
            </a:extLst>
          </p:cNvPr>
          <p:cNvSpPr/>
          <p:nvPr/>
        </p:nvSpPr>
        <p:spPr>
          <a:xfrm>
            <a:off x="9098715" y="1609757"/>
            <a:ext cx="665751" cy="595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66068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pic>
        <p:nvPicPr>
          <p:cNvPr id="1036" name="Picture 12" descr="REDCap (Research Electronic Data Capture) | Institute for Informatics">
            <a:extLst>
              <a:ext uri="{FF2B5EF4-FFF2-40B4-BE49-F238E27FC236}">
                <a16:creationId xmlns:a16="http://schemas.microsoft.com/office/drawing/2014/main" id="{96096AFE-425B-4FA9-9E73-7E0A3729D98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459" b="24588"/>
          <a:stretch/>
        </p:blipFill>
        <p:spPr bwMode="auto">
          <a:xfrm>
            <a:off x="3217624" y="4572636"/>
            <a:ext cx="1529571" cy="48903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C15E665-CDBD-4429-88C5-5046FFCD80DC}"/>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4</a:t>
            </a:r>
          </a:p>
        </p:txBody>
      </p:sp>
      <p:pic>
        <p:nvPicPr>
          <p:cNvPr id="2050" name="Picture 2" descr="Overall Branding Guidelines » Clinical and Translational Science Institute  » University of Florida">
            <a:extLst>
              <a:ext uri="{FF2B5EF4-FFF2-40B4-BE49-F238E27FC236}">
                <a16:creationId xmlns:a16="http://schemas.microsoft.com/office/drawing/2014/main" id="{12350C74-E3B3-439D-95D5-1132531E0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7357" y="992548"/>
            <a:ext cx="2095500" cy="733425"/>
          </a:xfrm>
          <a:prstGeom prst="rect">
            <a:avLst/>
          </a:prstGeom>
          <a:solidFill>
            <a:schemeClr val="bg1"/>
          </a:solidFill>
        </p:spPr>
      </p:pic>
      <p:sp>
        <p:nvSpPr>
          <p:cNvPr id="26" name="TextBox 25">
            <a:extLst>
              <a:ext uri="{FF2B5EF4-FFF2-40B4-BE49-F238E27FC236}">
                <a16:creationId xmlns:a16="http://schemas.microsoft.com/office/drawing/2014/main" id="{714646DE-3A9C-47BC-94F1-A0DF708014B5}"/>
              </a:ext>
            </a:extLst>
          </p:cNvPr>
          <p:cNvSpPr txBox="1"/>
          <p:nvPr/>
        </p:nvSpPr>
        <p:spPr>
          <a:xfrm>
            <a:off x="5107577" y="1845503"/>
            <a:ext cx="2362200" cy="1200329"/>
          </a:xfrm>
          <a:prstGeom prst="rect">
            <a:avLst/>
          </a:prstGeom>
          <a:noFill/>
        </p:spPr>
        <p:txBody>
          <a:bodyPr wrap="square" rtlCol="0">
            <a:spAutoFit/>
          </a:bodyPr>
          <a:lstStyle/>
          <a:p>
            <a:r>
              <a:rPr lang="en-US" dirty="0">
                <a:solidFill>
                  <a:schemeClr val="bg1"/>
                </a:solidFill>
              </a:rPr>
              <a:t>2. Receive kits in clinic visit</a:t>
            </a:r>
          </a:p>
          <a:p>
            <a:r>
              <a:rPr lang="en-US" dirty="0">
                <a:solidFill>
                  <a:schemeClr val="bg1"/>
                </a:solidFill>
              </a:rPr>
              <a:t>- Collect blood and anything incomplete</a:t>
            </a:r>
          </a:p>
        </p:txBody>
      </p:sp>
      <p:pic>
        <p:nvPicPr>
          <p:cNvPr id="2052" name="Picture 4" descr="8,020 Feces Illustrations &amp;amp; Clip Art - iStock">
            <a:extLst>
              <a:ext uri="{FF2B5EF4-FFF2-40B4-BE49-F238E27FC236}">
                <a16:creationId xmlns:a16="http://schemas.microsoft.com/office/drawing/2014/main" id="{F5BEA4D2-F73E-4EEC-B6B1-98F2D8C2CC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314" t="6857" r="21020" b="12000"/>
          <a:stretch/>
        </p:blipFill>
        <p:spPr bwMode="auto">
          <a:xfrm>
            <a:off x="5815207" y="3106694"/>
            <a:ext cx="838200" cy="7728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05D1A-9F56-424B-B052-8F9DCA4031CF}"/>
              </a:ext>
            </a:extLst>
          </p:cNvPr>
          <p:cNvSpPr txBox="1"/>
          <p:nvPr/>
        </p:nvSpPr>
        <p:spPr>
          <a:xfrm>
            <a:off x="5080255" y="3046814"/>
            <a:ext cx="1219200" cy="923330"/>
          </a:xfrm>
          <a:prstGeom prst="rect">
            <a:avLst/>
          </a:prstGeom>
          <a:noFill/>
        </p:spPr>
        <p:txBody>
          <a:bodyPr wrap="square" rtlCol="0">
            <a:spAutoFit/>
          </a:bodyPr>
          <a:lstStyle/>
          <a:p>
            <a:r>
              <a:rPr lang="en-US" dirty="0">
                <a:solidFill>
                  <a:schemeClr val="bg1"/>
                </a:solidFill>
              </a:rPr>
              <a:t>E.g.:</a:t>
            </a:r>
          </a:p>
          <a:p>
            <a:r>
              <a:rPr lang="en-US" dirty="0">
                <a:solidFill>
                  <a:schemeClr val="bg1"/>
                </a:solidFill>
              </a:rPr>
              <a:t>Stool, blood</a:t>
            </a:r>
          </a:p>
        </p:txBody>
      </p:sp>
      <p:sp>
        <p:nvSpPr>
          <p:cNvPr id="3" name="Arrow: Right 2">
            <a:extLst>
              <a:ext uri="{FF2B5EF4-FFF2-40B4-BE49-F238E27FC236}">
                <a16:creationId xmlns:a16="http://schemas.microsoft.com/office/drawing/2014/main" id="{53D3ADC2-8CA4-43C2-B8A0-8CA5FC17DA4C}"/>
              </a:ext>
            </a:extLst>
          </p:cNvPr>
          <p:cNvSpPr/>
          <p:nvPr/>
        </p:nvSpPr>
        <p:spPr>
          <a:xfrm>
            <a:off x="4023237" y="854727"/>
            <a:ext cx="939800" cy="1009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D2E4721-66EF-4520-8123-84599C30DA46}"/>
              </a:ext>
            </a:extLst>
          </p:cNvPr>
          <p:cNvSpPr txBox="1"/>
          <p:nvPr/>
        </p:nvSpPr>
        <p:spPr>
          <a:xfrm>
            <a:off x="8072235" y="2040849"/>
            <a:ext cx="2362200" cy="923330"/>
          </a:xfrm>
          <a:prstGeom prst="rect">
            <a:avLst/>
          </a:prstGeom>
          <a:noFill/>
        </p:spPr>
        <p:txBody>
          <a:bodyPr wrap="square" rtlCol="0">
            <a:spAutoFit/>
          </a:bodyPr>
          <a:lstStyle/>
          <a:p>
            <a:r>
              <a:rPr lang="en-US" dirty="0">
                <a:solidFill>
                  <a:schemeClr val="bg1"/>
                </a:solidFill>
              </a:rPr>
              <a:t>3. Process and Store Biological Sample in CRC Freezer</a:t>
            </a:r>
          </a:p>
        </p:txBody>
      </p:sp>
      <p:pic>
        <p:nvPicPr>
          <p:cNvPr id="2054" name="Picture 6" descr="Clinical, lab, research, science, test, trial icon - Download on Iconfinder">
            <a:extLst>
              <a:ext uri="{FF2B5EF4-FFF2-40B4-BE49-F238E27FC236}">
                <a16:creationId xmlns:a16="http://schemas.microsoft.com/office/drawing/2014/main" id="{02AEF037-A3B1-40F8-BDE1-28D93BD297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4190" y="937639"/>
            <a:ext cx="1219200" cy="1066800"/>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03D36861-6719-45BF-BD5B-0F578E9BA529}"/>
              </a:ext>
            </a:extLst>
          </p:cNvPr>
          <p:cNvSpPr/>
          <p:nvPr/>
        </p:nvSpPr>
        <p:spPr>
          <a:xfrm>
            <a:off x="7463960" y="908347"/>
            <a:ext cx="939800" cy="1009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39928CC-66C2-470D-B7C1-D0E0AD9DA138}"/>
              </a:ext>
            </a:extLst>
          </p:cNvPr>
          <p:cNvSpPr txBox="1"/>
          <p:nvPr/>
        </p:nvSpPr>
        <p:spPr>
          <a:xfrm>
            <a:off x="8526852" y="5344619"/>
            <a:ext cx="2362200" cy="923330"/>
          </a:xfrm>
          <a:prstGeom prst="rect">
            <a:avLst/>
          </a:prstGeom>
          <a:noFill/>
        </p:spPr>
        <p:txBody>
          <a:bodyPr wrap="square" rtlCol="0">
            <a:spAutoFit/>
          </a:bodyPr>
          <a:lstStyle/>
          <a:p>
            <a:r>
              <a:rPr lang="en-US" dirty="0">
                <a:solidFill>
                  <a:schemeClr val="bg1"/>
                </a:solidFill>
              </a:rPr>
              <a:t>4. Transfer and Store Biological Sample in </a:t>
            </a:r>
            <a:r>
              <a:rPr lang="en-US" dirty="0" err="1">
                <a:solidFill>
                  <a:schemeClr val="bg1"/>
                </a:solidFill>
              </a:rPr>
              <a:t>LemasLab</a:t>
            </a:r>
            <a:r>
              <a:rPr lang="en-US" dirty="0">
                <a:solidFill>
                  <a:schemeClr val="bg1"/>
                </a:solidFill>
              </a:rPr>
              <a:t> Freezer</a:t>
            </a:r>
          </a:p>
        </p:txBody>
      </p:sp>
      <p:pic>
        <p:nvPicPr>
          <p:cNvPr id="2058" name="Picture 10" descr="Freezer icon PNG and SVG Vector Free Download">
            <a:extLst>
              <a:ext uri="{FF2B5EF4-FFF2-40B4-BE49-F238E27FC236}">
                <a16:creationId xmlns:a16="http://schemas.microsoft.com/office/drawing/2014/main" id="{DFECC67E-D482-4889-BC58-0C83F72340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8109" y="3323485"/>
            <a:ext cx="1219199" cy="200645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93ED30B-6019-4C32-B819-9E6DD0170282}"/>
              </a:ext>
            </a:extLst>
          </p:cNvPr>
          <p:cNvSpPr txBox="1"/>
          <p:nvPr/>
        </p:nvSpPr>
        <p:spPr>
          <a:xfrm>
            <a:off x="9228598" y="3889963"/>
            <a:ext cx="958709" cy="261610"/>
          </a:xfrm>
          <a:prstGeom prst="rect">
            <a:avLst/>
          </a:prstGeom>
          <a:noFill/>
        </p:spPr>
        <p:txBody>
          <a:bodyPr wrap="square" rtlCol="0">
            <a:spAutoFit/>
          </a:bodyPr>
          <a:lstStyle/>
          <a:p>
            <a:r>
              <a:rPr lang="en-US" sz="1100" dirty="0" err="1"/>
              <a:t>LemasLab</a:t>
            </a:r>
            <a:endParaRPr lang="en-US" sz="1100" dirty="0"/>
          </a:p>
        </p:txBody>
      </p:sp>
      <p:pic>
        <p:nvPicPr>
          <p:cNvPr id="5" name="Picture 4">
            <a:extLst>
              <a:ext uri="{FF2B5EF4-FFF2-40B4-BE49-F238E27FC236}">
                <a16:creationId xmlns:a16="http://schemas.microsoft.com/office/drawing/2014/main" id="{D4FAEBAC-D12C-4FFD-8A17-8CA64C1EA13D}"/>
              </a:ext>
            </a:extLst>
          </p:cNvPr>
          <p:cNvPicPr>
            <a:picLocks noChangeAspect="1"/>
          </p:cNvPicPr>
          <p:nvPr/>
        </p:nvPicPr>
        <p:blipFill rotWithShape="1">
          <a:blip r:embed="rId9"/>
          <a:srcRect l="24217" t="69040" r="40583" b="15512"/>
          <a:stretch/>
        </p:blipFill>
        <p:spPr>
          <a:xfrm>
            <a:off x="469901" y="784916"/>
            <a:ext cx="3408796" cy="1255933"/>
          </a:xfrm>
          <a:prstGeom prst="rect">
            <a:avLst/>
          </a:prstGeom>
        </p:spPr>
      </p:pic>
      <p:sp>
        <p:nvSpPr>
          <p:cNvPr id="21" name="TextBox 20">
            <a:extLst>
              <a:ext uri="{FF2B5EF4-FFF2-40B4-BE49-F238E27FC236}">
                <a16:creationId xmlns:a16="http://schemas.microsoft.com/office/drawing/2014/main" id="{3235DF97-596F-4EA4-9910-073DE9F00398}"/>
              </a:ext>
            </a:extLst>
          </p:cNvPr>
          <p:cNvSpPr txBox="1"/>
          <p:nvPr/>
        </p:nvSpPr>
        <p:spPr>
          <a:xfrm>
            <a:off x="531420" y="2174868"/>
            <a:ext cx="2362200" cy="646331"/>
          </a:xfrm>
          <a:prstGeom prst="rect">
            <a:avLst/>
          </a:prstGeom>
          <a:noFill/>
        </p:spPr>
        <p:txBody>
          <a:bodyPr wrap="square" rtlCol="0">
            <a:spAutoFit/>
          </a:bodyPr>
          <a:lstStyle/>
          <a:p>
            <a:r>
              <a:rPr lang="en-US" dirty="0">
                <a:solidFill>
                  <a:schemeClr val="bg1"/>
                </a:solidFill>
              </a:rPr>
              <a:t>1. Create and Mail Out Bio Sample Kits</a:t>
            </a:r>
          </a:p>
        </p:txBody>
      </p:sp>
      <p:pic>
        <p:nvPicPr>
          <p:cNvPr id="6" name="Picture 2" descr="Blood Vial Vector Images (over 930)">
            <a:extLst>
              <a:ext uri="{FF2B5EF4-FFF2-40B4-BE49-F238E27FC236}">
                <a16:creationId xmlns:a16="http://schemas.microsoft.com/office/drawing/2014/main" id="{C55FA124-863B-4A28-9A75-1DAEF55CE8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6058" y="3077557"/>
            <a:ext cx="749939" cy="787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emaslab">
            <a:extLst>
              <a:ext uri="{FF2B5EF4-FFF2-40B4-BE49-F238E27FC236}">
                <a16:creationId xmlns:a16="http://schemas.microsoft.com/office/drawing/2014/main" id="{45536AF0-23C5-4E7A-BA68-94E1D5EA48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62781" y="3413311"/>
            <a:ext cx="403832" cy="403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ata analysis concept Royalty Free Vector Image">
            <a:extLst>
              <a:ext uri="{FF2B5EF4-FFF2-40B4-BE49-F238E27FC236}">
                <a16:creationId xmlns:a16="http://schemas.microsoft.com/office/drawing/2014/main" id="{48340A13-BDDD-45EF-AD40-9F0E559DA04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9056" t="9155" r="10477" b="21111"/>
          <a:stretch/>
        </p:blipFill>
        <p:spPr bwMode="auto">
          <a:xfrm>
            <a:off x="575213" y="4186432"/>
            <a:ext cx="1137307" cy="1064481"/>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AFF831B5-8943-4A3D-B571-1340BD150144}"/>
              </a:ext>
            </a:extLst>
          </p:cNvPr>
          <p:cNvSpPr>
            <a:spLocks noGrp="1"/>
          </p:cNvSpPr>
          <p:nvPr>
            <p:ph type="title"/>
          </p:nvPr>
        </p:nvSpPr>
        <p:spPr>
          <a:xfrm>
            <a:off x="469901" y="150008"/>
            <a:ext cx="10820400" cy="430887"/>
          </a:xfrm>
        </p:spPr>
        <p:txBody>
          <a:bodyPr/>
          <a:lstStyle/>
          <a:p>
            <a:r>
              <a:rPr lang="en-US" sz="2800" b="1" cap="all" dirty="0">
                <a:solidFill>
                  <a:schemeClr val="bg1"/>
                </a:solidFill>
                <a:latin typeface="Arial Black"/>
                <a:ea typeface="Museo Slab 900" charset="0"/>
                <a:cs typeface="Arial Black"/>
              </a:rPr>
              <a:t>Biospecimens</a:t>
            </a:r>
          </a:p>
        </p:txBody>
      </p:sp>
      <p:sp>
        <p:nvSpPr>
          <p:cNvPr id="27" name="Arrow: Right 26">
            <a:extLst>
              <a:ext uri="{FF2B5EF4-FFF2-40B4-BE49-F238E27FC236}">
                <a16:creationId xmlns:a16="http://schemas.microsoft.com/office/drawing/2014/main" id="{CD8EDCAA-604E-406D-80EA-0A22CDD33B8E}"/>
              </a:ext>
            </a:extLst>
          </p:cNvPr>
          <p:cNvSpPr/>
          <p:nvPr/>
        </p:nvSpPr>
        <p:spPr>
          <a:xfrm flipH="1">
            <a:off x="7719129" y="4026838"/>
            <a:ext cx="1063160" cy="1009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4461B1C-9287-47DF-AF27-0F5668B2A323}"/>
              </a:ext>
            </a:extLst>
          </p:cNvPr>
          <p:cNvSpPr/>
          <p:nvPr/>
        </p:nvSpPr>
        <p:spPr>
          <a:xfrm flipH="1">
            <a:off x="1898340" y="4429142"/>
            <a:ext cx="1063160" cy="1009069"/>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1928709-BD87-4E12-8601-C38CFE37AA6D}"/>
              </a:ext>
            </a:extLst>
          </p:cNvPr>
          <p:cNvSpPr txBox="1"/>
          <p:nvPr/>
        </p:nvSpPr>
        <p:spPr>
          <a:xfrm>
            <a:off x="418952" y="5329938"/>
            <a:ext cx="2362200" cy="369332"/>
          </a:xfrm>
          <a:prstGeom prst="rect">
            <a:avLst/>
          </a:prstGeom>
          <a:noFill/>
        </p:spPr>
        <p:txBody>
          <a:bodyPr wrap="square" rtlCol="0">
            <a:spAutoFit/>
          </a:bodyPr>
          <a:lstStyle/>
          <a:p>
            <a:r>
              <a:rPr lang="en-US" dirty="0">
                <a:solidFill>
                  <a:schemeClr val="bg1"/>
                </a:solidFill>
              </a:rPr>
              <a:t>7. Data analysis</a:t>
            </a:r>
          </a:p>
        </p:txBody>
      </p:sp>
      <p:sp>
        <p:nvSpPr>
          <p:cNvPr id="30" name="TextBox 29">
            <a:extLst>
              <a:ext uri="{FF2B5EF4-FFF2-40B4-BE49-F238E27FC236}">
                <a16:creationId xmlns:a16="http://schemas.microsoft.com/office/drawing/2014/main" id="{2DC36DF7-9BD9-4B4F-A0AC-BA48EB08C8B1}"/>
              </a:ext>
            </a:extLst>
          </p:cNvPr>
          <p:cNvSpPr txBox="1"/>
          <p:nvPr/>
        </p:nvSpPr>
        <p:spPr>
          <a:xfrm>
            <a:off x="3162115" y="5071383"/>
            <a:ext cx="2362200" cy="646331"/>
          </a:xfrm>
          <a:prstGeom prst="rect">
            <a:avLst/>
          </a:prstGeom>
          <a:noFill/>
        </p:spPr>
        <p:txBody>
          <a:bodyPr wrap="square" rtlCol="0">
            <a:spAutoFit/>
          </a:bodyPr>
          <a:lstStyle/>
          <a:p>
            <a:r>
              <a:rPr lang="en-US" dirty="0">
                <a:solidFill>
                  <a:schemeClr val="bg1"/>
                </a:solidFill>
              </a:rPr>
              <a:t>6. Data entry into </a:t>
            </a:r>
            <a:r>
              <a:rPr lang="en-US" dirty="0" err="1">
                <a:solidFill>
                  <a:schemeClr val="bg1"/>
                </a:solidFill>
              </a:rPr>
              <a:t>RedCap</a:t>
            </a:r>
            <a:endParaRPr lang="en-US" dirty="0">
              <a:solidFill>
                <a:schemeClr val="bg1"/>
              </a:solidFill>
            </a:endParaRPr>
          </a:p>
        </p:txBody>
      </p:sp>
      <p:sp>
        <p:nvSpPr>
          <p:cNvPr id="12" name="Arrow: Curved Left 11">
            <a:extLst>
              <a:ext uri="{FF2B5EF4-FFF2-40B4-BE49-F238E27FC236}">
                <a16:creationId xmlns:a16="http://schemas.microsoft.com/office/drawing/2014/main" id="{9B95A6A4-338E-40E4-B4DB-A42D26C8CED2}"/>
              </a:ext>
            </a:extLst>
          </p:cNvPr>
          <p:cNvSpPr/>
          <p:nvPr/>
        </p:nvSpPr>
        <p:spPr>
          <a:xfrm>
            <a:off x="10134600" y="1725973"/>
            <a:ext cx="1340580" cy="270316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74" name="Picture 2" descr="Freezerworks | Laboratory Software for Freezer and Biorepository Tracking">
            <a:extLst>
              <a:ext uri="{FF2B5EF4-FFF2-40B4-BE49-F238E27FC236}">
                <a16:creationId xmlns:a16="http://schemas.microsoft.com/office/drawing/2014/main" id="{12DE1EB5-6935-4DFE-8CF1-3C76CE9314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1464" y="4267774"/>
            <a:ext cx="1538884" cy="6463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EC88D1D-D18B-4987-9401-66523FC5CA71}"/>
              </a:ext>
            </a:extLst>
          </p:cNvPr>
          <p:cNvSpPr txBox="1"/>
          <p:nvPr/>
        </p:nvSpPr>
        <p:spPr>
          <a:xfrm>
            <a:off x="6071742" y="4976546"/>
            <a:ext cx="2362200" cy="923330"/>
          </a:xfrm>
          <a:prstGeom prst="rect">
            <a:avLst/>
          </a:prstGeom>
          <a:noFill/>
        </p:spPr>
        <p:txBody>
          <a:bodyPr wrap="square" rtlCol="0">
            <a:spAutoFit/>
          </a:bodyPr>
          <a:lstStyle/>
          <a:p>
            <a:r>
              <a:rPr lang="en-US" dirty="0">
                <a:solidFill>
                  <a:schemeClr val="bg1"/>
                </a:solidFill>
              </a:rPr>
              <a:t>5. Archiving samples in </a:t>
            </a:r>
            <a:r>
              <a:rPr lang="en-US" dirty="0" err="1">
                <a:solidFill>
                  <a:schemeClr val="bg1"/>
                </a:solidFill>
              </a:rPr>
              <a:t>Freezerworks</a:t>
            </a:r>
            <a:endParaRPr lang="en-US" dirty="0">
              <a:solidFill>
                <a:schemeClr val="bg1"/>
              </a:solidFill>
            </a:endParaRPr>
          </a:p>
        </p:txBody>
      </p:sp>
      <p:sp>
        <p:nvSpPr>
          <p:cNvPr id="4" name="Arrow: Right 3">
            <a:extLst>
              <a:ext uri="{FF2B5EF4-FFF2-40B4-BE49-F238E27FC236}">
                <a16:creationId xmlns:a16="http://schemas.microsoft.com/office/drawing/2014/main" id="{C4A48068-A23B-4372-9FFE-1CBD77A93ECC}"/>
              </a:ext>
            </a:extLst>
          </p:cNvPr>
          <p:cNvSpPr/>
          <p:nvPr/>
        </p:nvSpPr>
        <p:spPr>
          <a:xfrm flipH="1">
            <a:off x="4821970" y="4367657"/>
            <a:ext cx="1102052"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4028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Biospecimens Kit</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pic>
        <p:nvPicPr>
          <p:cNvPr id="9" name="Picture 8">
            <a:extLst>
              <a:ext uri="{FF2B5EF4-FFF2-40B4-BE49-F238E27FC236}">
                <a16:creationId xmlns:a16="http://schemas.microsoft.com/office/drawing/2014/main" id="{BD1D620B-4C90-4E20-97EF-BA47BEF46A63}"/>
              </a:ext>
            </a:extLst>
          </p:cNvPr>
          <p:cNvPicPr>
            <a:picLocks noChangeAspect="1"/>
          </p:cNvPicPr>
          <p:nvPr/>
        </p:nvPicPr>
        <p:blipFill rotWithShape="1">
          <a:blip r:embed="rId4"/>
          <a:srcRect l="24217" t="69040" r="40583" b="15512"/>
          <a:stretch/>
        </p:blipFill>
        <p:spPr>
          <a:xfrm>
            <a:off x="779106" y="1819354"/>
            <a:ext cx="3640494" cy="1255933"/>
          </a:xfrm>
          <a:prstGeom prst="rect">
            <a:avLst/>
          </a:prstGeom>
        </p:spPr>
      </p:pic>
      <p:pic>
        <p:nvPicPr>
          <p:cNvPr id="3074" name="Picture 2" descr="Card Identification Identity - Free vector graphic on Pixabay">
            <a:extLst>
              <a:ext uri="{FF2B5EF4-FFF2-40B4-BE49-F238E27FC236}">
                <a16:creationId xmlns:a16="http://schemas.microsoft.com/office/drawing/2014/main" id="{16CF1E5C-6DB0-451A-AD7D-68E05CEF0E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819354"/>
            <a:ext cx="2133600" cy="14246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gnature Pen HD Stock Images | Shutterstock">
            <a:extLst>
              <a:ext uri="{FF2B5EF4-FFF2-40B4-BE49-F238E27FC236}">
                <a16:creationId xmlns:a16="http://schemas.microsoft.com/office/drawing/2014/main" id="{25B611F3-5E1A-42AA-8313-2D27BCBFF1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363"/>
          <a:stretch/>
        </p:blipFill>
        <p:spPr bwMode="auto">
          <a:xfrm>
            <a:off x="6916420" y="1866083"/>
            <a:ext cx="2886075" cy="23639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194968-DA78-4F17-9196-E965DBC4823B}"/>
              </a:ext>
            </a:extLst>
          </p:cNvPr>
          <p:cNvPicPr>
            <a:picLocks noChangeAspect="1"/>
          </p:cNvPicPr>
          <p:nvPr/>
        </p:nvPicPr>
        <p:blipFill rotWithShape="1">
          <a:blip r:embed="rId7"/>
          <a:srcRect l="3275" t="46191" r="46550" b="9405"/>
          <a:stretch/>
        </p:blipFill>
        <p:spPr>
          <a:xfrm>
            <a:off x="779106" y="3254833"/>
            <a:ext cx="3550078" cy="1767207"/>
          </a:xfrm>
          <a:prstGeom prst="rect">
            <a:avLst/>
          </a:prstGeom>
        </p:spPr>
      </p:pic>
      <p:sp>
        <p:nvSpPr>
          <p:cNvPr id="6" name="TextBox 5">
            <a:extLst>
              <a:ext uri="{FF2B5EF4-FFF2-40B4-BE49-F238E27FC236}">
                <a16:creationId xmlns:a16="http://schemas.microsoft.com/office/drawing/2014/main" id="{94FC7C28-E4A5-41AA-99CC-3F6DE38F7C05}"/>
              </a:ext>
            </a:extLst>
          </p:cNvPr>
          <p:cNvSpPr txBox="1"/>
          <p:nvPr/>
        </p:nvSpPr>
        <p:spPr>
          <a:xfrm>
            <a:off x="779106" y="5182813"/>
            <a:ext cx="1811694" cy="646331"/>
          </a:xfrm>
          <a:prstGeom prst="rect">
            <a:avLst/>
          </a:prstGeom>
          <a:noFill/>
        </p:spPr>
        <p:txBody>
          <a:bodyPr wrap="square" rtlCol="0">
            <a:spAutoFit/>
          </a:bodyPr>
          <a:lstStyle/>
          <a:p>
            <a:r>
              <a:rPr lang="en-US" dirty="0">
                <a:solidFill>
                  <a:schemeClr val="bg1"/>
                </a:solidFill>
              </a:rPr>
              <a:t>Tubes with barcode</a:t>
            </a:r>
          </a:p>
        </p:txBody>
      </p:sp>
      <p:sp>
        <p:nvSpPr>
          <p:cNvPr id="15" name="TextBox 14">
            <a:extLst>
              <a:ext uri="{FF2B5EF4-FFF2-40B4-BE49-F238E27FC236}">
                <a16:creationId xmlns:a16="http://schemas.microsoft.com/office/drawing/2014/main" id="{74D7FF03-0248-44CD-A4E7-9797DA0FE24E}"/>
              </a:ext>
            </a:extLst>
          </p:cNvPr>
          <p:cNvSpPr txBox="1"/>
          <p:nvPr/>
        </p:nvSpPr>
        <p:spPr>
          <a:xfrm>
            <a:off x="4572000" y="3387974"/>
            <a:ext cx="1811694" cy="646331"/>
          </a:xfrm>
          <a:prstGeom prst="rect">
            <a:avLst/>
          </a:prstGeom>
          <a:noFill/>
        </p:spPr>
        <p:txBody>
          <a:bodyPr wrap="square" rtlCol="0">
            <a:spAutoFit/>
          </a:bodyPr>
          <a:lstStyle/>
          <a:p>
            <a:r>
              <a:rPr lang="en-US" dirty="0">
                <a:solidFill>
                  <a:schemeClr val="bg1"/>
                </a:solidFill>
              </a:rPr>
              <a:t>IDs: project, participant, kit </a:t>
            </a:r>
          </a:p>
        </p:txBody>
      </p:sp>
      <p:sp>
        <p:nvSpPr>
          <p:cNvPr id="16" name="TextBox 15">
            <a:extLst>
              <a:ext uri="{FF2B5EF4-FFF2-40B4-BE49-F238E27FC236}">
                <a16:creationId xmlns:a16="http://schemas.microsoft.com/office/drawing/2014/main" id="{FBD61D4A-FDC6-48E9-828D-B9975F87EB93}"/>
              </a:ext>
            </a:extLst>
          </p:cNvPr>
          <p:cNvSpPr txBox="1"/>
          <p:nvPr/>
        </p:nvSpPr>
        <p:spPr>
          <a:xfrm>
            <a:off x="6902424" y="4503620"/>
            <a:ext cx="1811694" cy="1200329"/>
          </a:xfrm>
          <a:prstGeom prst="rect">
            <a:avLst/>
          </a:prstGeom>
          <a:noFill/>
        </p:spPr>
        <p:txBody>
          <a:bodyPr wrap="square" rtlCol="0">
            <a:spAutoFit/>
          </a:bodyPr>
          <a:lstStyle/>
          <a:p>
            <a:r>
              <a:rPr lang="en-US" dirty="0">
                <a:solidFill>
                  <a:schemeClr val="bg1"/>
                </a:solidFill>
              </a:rPr>
              <a:t>Signature: member who built, member who checked</a:t>
            </a:r>
          </a:p>
        </p:txBody>
      </p:sp>
      <p:pic>
        <p:nvPicPr>
          <p:cNvPr id="3078" name="Picture 6" descr="Graphic Transparent Library Schedule Png Icon Free - Time And Date Png  Clipart (#17810) - PinClipart">
            <a:extLst>
              <a:ext uri="{FF2B5EF4-FFF2-40B4-BE49-F238E27FC236}">
                <a16:creationId xmlns:a16="http://schemas.microsoft.com/office/drawing/2014/main" id="{0A43447A-14C0-431B-92C6-406A7E93F0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04819" y="4329700"/>
            <a:ext cx="926620" cy="10615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9C8B9D6-B1F3-43AD-A2CC-762982D9BF2C}"/>
              </a:ext>
            </a:extLst>
          </p:cNvPr>
          <p:cNvSpPr txBox="1"/>
          <p:nvPr/>
        </p:nvSpPr>
        <p:spPr>
          <a:xfrm>
            <a:off x="4608972" y="5382346"/>
            <a:ext cx="2020427" cy="646331"/>
          </a:xfrm>
          <a:prstGeom prst="rect">
            <a:avLst/>
          </a:prstGeom>
          <a:noFill/>
        </p:spPr>
        <p:txBody>
          <a:bodyPr wrap="square" rtlCol="0">
            <a:spAutoFit/>
          </a:bodyPr>
          <a:lstStyle/>
          <a:p>
            <a:r>
              <a:rPr lang="en-US" dirty="0">
                <a:solidFill>
                  <a:schemeClr val="bg1"/>
                </a:solidFill>
              </a:rPr>
              <a:t>Date: build date, check date</a:t>
            </a:r>
          </a:p>
        </p:txBody>
      </p:sp>
      <p:sp>
        <p:nvSpPr>
          <p:cNvPr id="20" name="TextBox 19">
            <a:extLst>
              <a:ext uri="{FF2B5EF4-FFF2-40B4-BE49-F238E27FC236}">
                <a16:creationId xmlns:a16="http://schemas.microsoft.com/office/drawing/2014/main" id="{64ECDDE2-94C7-4AAC-B5BC-09180F582E12}"/>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spTree>
    <p:extLst>
      <p:ext uri="{BB962C8B-B14F-4D97-AF65-F5344CB8AC3E}">
        <p14:creationId xmlns:p14="http://schemas.microsoft.com/office/powerpoint/2010/main" val="25380045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Self-Reported data</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5" name="TextBox 4"/>
          <p:cNvSpPr txBox="1"/>
          <p:nvPr/>
        </p:nvSpPr>
        <p:spPr>
          <a:xfrm>
            <a:off x="2686444" y="3977193"/>
            <a:ext cx="196849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Physical activity</a:t>
            </a:r>
          </a:p>
          <a:p>
            <a:pPr marL="285750" indent="-285750">
              <a:buFont typeface="Arial" panose="020B0604020202020204" pitchFamily="34" charset="0"/>
              <a:buChar char="•"/>
            </a:pPr>
            <a:r>
              <a:rPr lang="en-US" sz="1600" dirty="0">
                <a:solidFill>
                  <a:schemeClr val="bg1"/>
                </a:solidFill>
              </a:rPr>
              <a:t>Diet records</a:t>
            </a:r>
          </a:p>
          <a:p>
            <a:pPr marL="285750" indent="-285750">
              <a:buFont typeface="Arial" panose="020B0604020202020204" pitchFamily="34" charset="0"/>
              <a:buChar char="•"/>
            </a:pPr>
            <a:r>
              <a:rPr lang="en-US" sz="1600" dirty="0" err="1">
                <a:solidFill>
                  <a:schemeClr val="bg1"/>
                </a:solidFill>
              </a:rPr>
              <a:t>Subsocial</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Health update</a:t>
            </a:r>
          </a:p>
          <a:p>
            <a:pPr marL="285750" indent="-285750">
              <a:buFont typeface="Arial" panose="020B0604020202020204" pitchFamily="34" charset="0"/>
              <a:buChar char="•"/>
            </a:pPr>
            <a:r>
              <a:rPr lang="en-US" sz="1600" dirty="0">
                <a:solidFill>
                  <a:schemeClr val="bg1"/>
                </a:solidFill>
              </a:rPr>
              <a:t>Infant feeding</a:t>
            </a:r>
          </a:p>
          <a:p>
            <a:pPr marL="285750" indent="-285750">
              <a:buFont typeface="Arial" panose="020B0604020202020204" pitchFamily="34" charset="0"/>
              <a:buChar char="•"/>
            </a:pPr>
            <a:r>
              <a:rPr lang="en-US" sz="1600" dirty="0">
                <a:solidFill>
                  <a:schemeClr val="bg1"/>
                </a:solidFill>
              </a:rPr>
              <a:t>Resilience</a:t>
            </a:r>
          </a:p>
          <a:p>
            <a:pPr marL="285750" indent="-285750">
              <a:buFont typeface="Arial" panose="020B0604020202020204" pitchFamily="34" charset="0"/>
              <a:buChar char="•"/>
            </a:pPr>
            <a:r>
              <a:rPr lang="en-US" sz="1600" dirty="0">
                <a:solidFill>
                  <a:schemeClr val="bg1"/>
                </a:solidFill>
              </a:rPr>
              <a:t>Exit survey</a:t>
            </a:r>
          </a:p>
          <a:p>
            <a:pPr marL="285750" indent="-285750">
              <a:buFont typeface="Arial" panose="020B0604020202020204" pitchFamily="34" charset="0"/>
              <a:buChar char="•"/>
            </a:pPr>
            <a:r>
              <a:rPr lang="en-US" sz="1600" dirty="0">
                <a:solidFill>
                  <a:schemeClr val="bg1"/>
                </a:solidFill>
              </a:rPr>
              <a:t>CTSI data</a:t>
            </a:r>
          </a:p>
        </p:txBody>
      </p:sp>
      <p:pic>
        <p:nvPicPr>
          <p:cNvPr id="2050" name="Picture 2" descr="Appointment Icon - Download in Colored Outline Style">
            <a:extLst>
              <a:ext uri="{FF2B5EF4-FFF2-40B4-BE49-F238E27FC236}">
                <a16:creationId xmlns:a16="http://schemas.microsoft.com/office/drawing/2014/main" id="{5C620A70-3936-459B-8E28-C21391EC85A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800" y="1394656"/>
            <a:ext cx="1478280" cy="1478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5DAAE3-56F7-4C5E-B3FA-09B85EF948AE}"/>
              </a:ext>
            </a:extLst>
          </p:cNvPr>
          <p:cNvSpPr txBox="1"/>
          <p:nvPr/>
        </p:nvSpPr>
        <p:spPr>
          <a:xfrm>
            <a:off x="607696" y="2794633"/>
            <a:ext cx="2133600" cy="923330"/>
          </a:xfrm>
          <a:prstGeom prst="rect">
            <a:avLst/>
          </a:prstGeom>
          <a:noFill/>
        </p:spPr>
        <p:txBody>
          <a:bodyPr wrap="square" rtlCol="0">
            <a:spAutoFit/>
          </a:bodyPr>
          <a:lstStyle/>
          <a:p>
            <a:r>
              <a:rPr lang="en-US" dirty="0">
                <a:solidFill>
                  <a:schemeClr val="bg1"/>
                </a:solidFill>
              </a:rPr>
              <a:t>1. Patient makes clinic visit appointment</a:t>
            </a:r>
          </a:p>
        </p:txBody>
      </p:sp>
      <p:pic>
        <p:nvPicPr>
          <p:cNvPr id="2052" name="Picture 4" descr="Multiple Files Icon - 6244 - Dryicons">
            <a:extLst>
              <a:ext uri="{FF2B5EF4-FFF2-40B4-BE49-F238E27FC236}">
                <a16:creationId xmlns:a16="http://schemas.microsoft.com/office/drawing/2014/main" id="{7AE1CB27-AFF8-4502-9810-3253B5CF3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984" y="1466051"/>
            <a:ext cx="1126971" cy="11269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99380CA-20BA-40C1-A4D7-859B25ABA3FF}"/>
              </a:ext>
            </a:extLst>
          </p:cNvPr>
          <p:cNvSpPr txBox="1"/>
          <p:nvPr/>
        </p:nvSpPr>
        <p:spPr>
          <a:xfrm>
            <a:off x="2817311" y="2790912"/>
            <a:ext cx="1870565" cy="1200329"/>
          </a:xfrm>
          <a:prstGeom prst="rect">
            <a:avLst/>
          </a:prstGeom>
          <a:noFill/>
        </p:spPr>
        <p:txBody>
          <a:bodyPr wrap="square" rtlCol="0">
            <a:spAutoFit/>
          </a:bodyPr>
          <a:lstStyle/>
          <a:p>
            <a:r>
              <a:rPr lang="en-US" dirty="0">
                <a:solidFill>
                  <a:schemeClr val="bg1"/>
                </a:solidFill>
              </a:rPr>
              <a:t>2. Several files collected/filled out at clinic visit*</a:t>
            </a:r>
          </a:p>
        </p:txBody>
      </p:sp>
      <p:pic>
        <p:nvPicPr>
          <p:cNvPr id="2056" name="Picture 8" descr="Clipboard, notes, list, tasks Free Icon of Blogger Dev Website">
            <a:extLst>
              <a:ext uri="{FF2B5EF4-FFF2-40B4-BE49-F238E27FC236}">
                <a16:creationId xmlns:a16="http://schemas.microsoft.com/office/drawing/2014/main" id="{CDC7D388-325D-43AA-B16D-ED383740F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301" y="1493180"/>
            <a:ext cx="1139362" cy="11393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E8C7AE-200C-4941-9718-F05FE16DB37B}"/>
              </a:ext>
            </a:extLst>
          </p:cNvPr>
          <p:cNvSpPr txBox="1"/>
          <p:nvPr/>
        </p:nvSpPr>
        <p:spPr>
          <a:xfrm>
            <a:off x="4635893" y="2703879"/>
            <a:ext cx="1376199" cy="923330"/>
          </a:xfrm>
          <a:prstGeom prst="rect">
            <a:avLst/>
          </a:prstGeom>
          <a:noFill/>
        </p:spPr>
        <p:txBody>
          <a:bodyPr wrap="square" rtlCol="0">
            <a:spAutoFit/>
          </a:bodyPr>
          <a:lstStyle/>
          <a:p>
            <a:r>
              <a:rPr lang="en-US" dirty="0">
                <a:solidFill>
                  <a:schemeClr val="bg1"/>
                </a:solidFill>
              </a:rPr>
              <a:t>Other visit notes collected</a:t>
            </a:r>
          </a:p>
        </p:txBody>
      </p:sp>
      <p:pic>
        <p:nvPicPr>
          <p:cNvPr id="2058" name="Picture 10" descr="Ricoh IS330DC - DigiNet - Photocopiers, Printers, Wide Format Printers,  Managed Print Services (MPS)">
            <a:extLst>
              <a:ext uri="{FF2B5EF4-FFF2-40B4-BE49-F238E27FC236}">
                <a16:creationId xmlns:a16="http://schemas.microsoft.com/office/drawing/2014/main" id="{DC5C25D5-5EE1-47B8-B90D-A6F39AABE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812" y="1443397"/>
            <a:ext cx="1591922" cy="15919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6AE0BCE-AFF1-40DE-9220-43EC64DAA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3919" y="1577121"/>
            <a:ext cx="1133475" cy="2667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A5C4668-0B0E-4391-84D2-077465F35E2C}"/>
              </a:ext>
            </a:extLst>
          </p:cNvPr>
          <p:cNvSpPr txBox="1"/>
          <p:nvPr/>
        </p:nvSpPr>
        <p:spPr>
          <a:xfrm>
            <a:off x="6690696" y="2913787"/>
            <a:ext cx="1870565" cy="646331"/>
          </a:xfrm>
          <a:prstGeom prst="rect">
            <a:avLst/>
          </a:prstGeom>
          <a:noFill/>
        </p:spPr>
        <p:txBody>
          <a:bodyPr wrap="square" rtlCol="0">
            <a:spAutoFit/>
          </a:bodyPr>
          <a:lstStyle/>
          <a:p>
            <a:r>
              <a:rPr lang="en-US" dirty="0">
                <a:solidFill>
                  <a:schemeClr val="bg1"/>
                </a:solidFill>
              </a:rPr>
              <a:t>3. Files scanned into PDF</a:t>
            </a:r>
          </a:p>
        </p:txBody>
      </p:sp>
      <p:pic>
        <p:nvPicPr>
          <p:cNvPr id="2060" name="Picture 12" descr="Cloud, upload icon - Free download on Iconfinder">
            <a:extLst>
              <a:ext uri="{FF2B5EF4-FFF2-40B4-BE49-F238E27FC236}">
                <a16:creationId xmlns:a16="http://schemas.microsoft.com/office/drawing/2014/main" id="{FFDEDA4C-3577-433F-8916-54A0C8C92D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21377" y="1651903"/>
            <a:ext cx="1546204" cy="15462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84A8F25-EE43-47E0-8DEC-97131521B5D3}"/>
              </a:ext>
            </a:extLst>
          </p:cNvPr>
          <p:cNvSpPr txBox="1"/>
          <p:nvPr/>
        </p:nvSpPr>
        <p:spPr>
          <a:xfrm>
            <a:off x="9067800" y="2981832"/>
            <a:ext cx="1870565" cy="923330"/>
          </a:xfrm>
          <a:prstGeom prst="rect">
            <a:avLst/>
          </a:prstGeom>
          <a:noFill/>
        </p:spPr>
        <p:txBody>
          <a:bodyPr wrap="square" rtlCol="0">
            <a:spAutoFit/>
          </a:bodyPr>
          <a:lstStyle/>
          <a:p>
            <a:r>
              <a:rPr lang="en-US" dirty="0">
                <a:solidFill>
                  <a:schemeClr val="bg1"/>
                </a:solidFill>
              </a:rPr>
              <a:t>4. Files uploaded to Share Drive</a:t>
            </a:r>
          </a:p>
        </p:txBody>
      </p:sp>
      <p:pic>
        <p:nvPicPr>
          <p:cNvPr id="2062" name="Picture 14" descr="Check, ready, ok icon - Download on Iconfinder on Iconfinder">
            <a:extLst>
              <a:ext uri="{FF2B5EF4-FFF2-40B4-BE49-F238E27FC236}">
                <a16:creationId xmlns:a16="http://schemas.microsoft.com/office/drawing/2014/main" id="{D5460740-6B18-40F8-8821-10BE6EB930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83324" y="4250272"/>
            <a:ext cx="1244729" cy="12447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REDCap (Research Electronic Data Capture) | Institute for Informatics">
            <a:extLst>
              <a:ext uri="{FF2B5EF4-FFF2-40B4-BE49-F238E27FC236}">
                <a16:creationId xmlns:a16="http://schemas.microsoft.com/office/drawing/2014/main" id="{E690120B-A11A-4E85-83BD-F2E478B2EEF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1459" b="24588"/>
          <a:stretch/>
        </p:blipFill>
        <p:spPr bwMode="auto">
          <a:xfrm>
            <a:off x="9535176" y="4545443"/>
            <a:ext cx="1529571" cy="4890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5C9631C-1075-4DAD-851D-87BA8059D89F}"/>
              </a:ext>
            </a:extLst>
          </p:cNvPr>
          <p:cNvSpPr txBox="1"/>
          <p:nvPr/>
        </p:nvSpPr>
        <p:spPr>
          <a:xfrm>
            <a:off x="9428053" y="5034475"/>
            <a:ext cx="1870565" cy="923330"/>
          </a:xfrm>
          <a:prstGeom prst="rect">
            <a:avLst/>
          </a:prstGeom>
          <a:noFill/>
        </p:spPr>
        <p:txBody>
          <a:bodyPr wrap="square" rtlCol="0">
            <a:spAutoFit/>
          </a:bodyPr>
          <a:lstStyle/>
          <a:p>
            <a:r>
              <a:rPr lang="en-US" dirty="0">
                <a:solidFill>
                  <a:schemeClr val="bg1"/>
                </a:solidFill>
              </a:rPr>
              <a:t>5. Ready for upload and </a:t>
            </a:r>
            <a:r>
              <a:rPr lang="en-US" dirty="0" err="1">
                <a:solidFill>
                  <a:schemeClr val="bg1"/>
                </a:solidFill>
              </a:rPr>
              <a:t>RedCap</a:t>
            </a:r>
            <a:r>
              <a:rPr lang="en-US" dirty="0">
                <a:solidFill>
                  <a:schemeClr val="bg1"/>
                </a:solidFill>
              </a:rPr>
              <a:t> entry</a:t>
            </a:r>
          </a:p>
        </p:txBody>
      </p:sp>
      <p:sp>
        <p:nvSpPr>
          <p:cNvPr id="25" name="TextBox 24">
            <a:extLst>
              <a:ext uri="{FF2B5EF4-FFF2-40B4-BE49-F238E27FC236}">
                <a16:creationId xmlns:a16="http://schemas.microsoft.com/office/drawing/2014/main" id="{2637743D-448E-4C09-8CBD-AF1DB9428ECD}"/>
              </a:ext>
            </a:extLst>
          </p:cNvPr>
          <p:cNvSpPr txBox="1"/>
          <p:nvPr/>
        </p:nvSpPr>
        <p:spPr>
          <a:xfrm>
            <a:off x="10003082" y="6191856"/>
            <a:ext cx="1870565" cy="369332"/>
          </a:xfrm>
          <a:prstGeom prst="rect">
            <a:avLst/>
          </a:prstGeom>
          <a:noFill/>
        </p:spPr>
        <p:txBody>
          <a:bodyPr wrap="square" rtlCol="0">
            <a:spAutoFit/>
          </a:bodyPr>
          <a:lstStyle/>
          <a:p>
            <a:r>
              <a:rPr lang="en-US" dirty="0">
                <a:solidFill>
                  <a:schemeClr val="bg1"/>
                </a:solidFill>
              </a:rPr>
              <a:t>Version 1</a:t>
            </a:r>
          </a:p>
        </p:txBody>
      </p:sp>
      <p:sp>
        <p:nvSpPr>
          <p:cNvPr id="26" name="Arrow: Down 25">
            <a:extLst>
              <a:ext uri="{FF2B5EF4-FFF2-40B4-BE49-F238E27FC236}">
                <a16:creationId xmlns:a16="http://schemas.microsoft.com/office/drawing/2014/main" id="{0ED8193C-0C36-4EE4-93E0-EB277C9B7678}"/>
              </a:ext>
            </a:extLst>
          </p:cNvPr>
          <p:cNvSpPr/>
          <p:nvPr/>
        </p:nvSpPr>
        <p:spPr>
          <a:xfrm rot="16200000">
            <a:off x="2301448" y="1764118"/>
            <a:ext cx="463890" cy="618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FE3E35E6-4647-4058-B54B-79AC7693A65E}"/>
              </a:ext>
            </a:extLst>
          </p:cNvPr>
          <p:cNvSpPr/>
          <p:nvPr/>
        </p:nvSpPr>
        <p:spPr>
          <a:xfrm rot="16200000">
            <a:off x="5948977" y="1867504"/>
            <a:ext cx="463890" cy="618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EE53CD18-F510-48DD-B930-89F61E19839C}"/>
              </a:ext>
            </a:extLst>
          </p:cNvPr>
          <p:cNvSpPr/>
          <p:nvPr/>
        </p:nvSpPr>
        <p:spPr>
          <a:xfrm rot="16200000">
            <a:off x="8552130" y="1869731"/>
            <a:ext cx="463890" cy="618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8492B5E-56BC-41C5-87C4-39997999ADA6}"/>
              </a:ext>
            </a:extLst>
          </p:cNvPr>
          <p:cNvSpPr/>
          <p:nvPr/>
        </p:nvSpPr>
        <p:spPr>
          <a:xfrm>
            <a:off x="9818472" y="3874523"/>
            <a:ext cx="463890" cy="618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6715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9" name="TextBox 8">
            <a:extLst>
              <a:ext uri="{FF2B5EF4-FFF2-40B4-BE49-F238E27FC236}">
                <a16:creationId xmlns:a16="http://schemas.microsoft.com/office/drawing/2014/main" id="{04537437-07EB-4EBA-B489-29F422028B20}"/>
              </a:ext>
            </a:extLst>
          </p:cNvPr>
          <p:cNvSpPr txBox="1"/>
          <p:nvPr/>
        </p:nvSpPr>
        <p:spPr>
          <a:xfrm>
            <a:off x="4915359" y="-40595"/>
            <a:ext cx="2336140" cy="369332"/>
          </a:xfrm>
          <a:prstGeom prst="rect">
            <a:avLst/>
          </a:prstGeom>
          <a:noFill/>
        </p:spPr>
        <p:txBody>
          <a:bodyPr wrap="square" rtlCol="0">
            <a:spAutoFit/>
          </a:bodyPr>
          <a:lstStyle/>
          <a:p>
            <a:r>
              <a:rPr lang="en-US" b="1" u="sng" dirty="0">
                <a:solidFill>
                  <a:schemeClr val="bg1"/>
                </a:solidFill>
              </a:rPr>
              <a:t>Redcap Entry</a:t>
            </a:r>
          </a:p>
        </p:txBody>
      </p:sp>
      <p:pic>
        <p:nvPicPr>
          <p:cNvPr id="1036" name="Picture 12" descr="REDCap (Research Electronic Data Capture) | Institute for Informatics">
            <a:extLst>
              <a:ext uri="{FF2B5EF4-FFF2-40B4-BE49-F238E27FC236}">
                <a16:creationId xmlns:a16="http://schemas.microsoft.com/office/drawing/2014/main" id="{96096AFE-425B-4FA9-9E73-7E0A3729D98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459" b="24588"/>
          <a:stretch/>
        </p:blipFill>
        <p:spPr bwMode="auto">
          <a:xfrm>
            <a:off x="498959" y="494986"/>
            <a:ext cx="1529571" cy="4890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11DD533-280D-4DB8-AF93-B37961D08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677" y="717318"/>
            <a:ext cx="1133475" cy="266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CA81C5-D7AC-4F57-BC8E-058EB545FE11}"/>
              </a:ext>
            </a:extLst>
          </p:cNvPr>
          <p:cNvSpPr txBox="1"/>
          <p:nvPr/>
        </p:nvSpPr>
        <p:spPr>
          <a:xfrm>
            <a:off x="438191" y="1458660"/>
            <a:ext cx="1752600" cy="954107"/>
          </a:xfrm>
          <a:prstGeom prst="rect">
            <a:avLst/>
          </a:prstGeom>
          <a:noFill/>
        </p:spPr>
        <p:txBody>
          <a:bodyPr wrap="square" rtlCol="0">
            <a:spAutoFit/>
          </a:bodyPr>
          <a:lstStyle/>
          <a:p>
            <a:r>
              <a:rPr lang="en-US" sz="1400" dirty="0">
                <a:solidFill>
                  <a:schemeClr val="bg1"/>
                </a:solidFill>
              </a:rPr>
              <a:t>1. Check Confluence and Redcap for Participant Status</a:t>
            </a:r>
          </a:p>
        </p:txBody>
      </p:sp>
      <p:pic>
        <p:nvPicPr>
          <p:cNvPr id="14" name="Picture 13">
            <a:extLst>
              <a:ext uri="{FF2B5EF4-FFF2-40B4-BE49-F238E27FC236}">
                <a16:creationId xmlns:a16="http://schemas.microsoft.com/office/drawing/2014/main" id="{FDF568F3-2521-4BE9-8395-D679353C5C6F}"/>
              </a:ext>
            </a:extLst>
          </p:cNvPr>
          <p:cNvPicPr>
            <a:picLocks noChangeAspect="1"/>
          </p:cNvPicPr>
          <p:nvPr/>
        </p:nvPicPr>
        <p:blipFill rotWithShape="1">
          <a:blip r:embed="rId6"/>
          <a:srcRect l="45625" t="41111" r="51875" b="51111"/>
          <a:stretch/>
        </p:blipFill>
        <p:spPr>
          <a:xfrm>
            <a:off x="3092440" y="407014"/>
            <a:ext cx="617720" cy="1081011"/>
          </a:xfrm>
          <a:prstGeom prst="rect">
            <a:avLst/>
          </a:prstGeom>
        </p:spPr>
      </p:pic>
      <p:sp>
        <p:nvSpPr>
          <p:cNvPr id="36" name="TextBox 35">
            <a:extLst>
              <a:ext uri="{FF2B5EF4-FFF2-40B4-BE49-F238E27FC236}">
                <a16:creationId xmlns:a16="http://schemas.microsoft.com/office/drawing/2014/main" id="{BABA55AA-4DD3-4762-B9A7-A2A7C43C0C4C}"/>
              </a:ext>
            </a:extLst>
          </p:cNvPr>
          <p:cNvSpPr txBox="1"/>
          <p:nvPr/>
        </p:nvSpPr>
        <p:spPr>
          <a:xfrm>
            <a:off x="2557869" y="1440704"/>
            <a:ext cx="1905000" cy="954107"/>
          </a:xfrm>
          <a:prstGeom prst="rect">
            <a:avLst/>
          </a:prstGeom>
          <a:noFill/>
        </p:spPr>
        <p:txBody>
          <a:bodyPr wrap="square" rtlCol="0">
            <a:spAutoFit/>
          </a:bodyPr>
          <a:lstStyle/>
          <a:p>
            <a:r>
              <a:rPr lang="en-US" sz="1400" dirty="0">
                <a:solidFill>
                  <a:schemeClr val="bg1"/>
                </a:solidFill>
              </a:rPr>
              <a:t>2. Select participant (e.g. BLS001) and locate unlocked or incomplete status</a:t>
            </a:r>
          </a:p>
        </p:txBody>
      </p:sp>
      <p:pic>
        <p:nvPicPr>
          <p:cNvPr id="19" name="Picture 18">
            <a:extLst>
              <a:ext uri="{FF2B5EF4-FFF2-40B4-BE49-F238E27FC236}">
                <a16:creationId xmlns:a16="http://schemas.microsoft.com/office/drawing/2014/main" id="{DD532D9F-53DC-40DE-8C82-0A1562F98738}"/>
              </a:ext>
            </a:extLst>
          </p:cNvPr>
          <p:cNvPicPr>
            <a:picLocks noChangeAspect="1"/>
          </p:cNvPicPr>
          <p:nvPr/>
        </p:nvPicPr>
        <p:blipFill rotWithShape="1">
          <a:blip r:embed="rId7"/>
          <a:srcRect l="47500" t="44213" r="27500" b="44444"/>
          <a:stretch/>
        </p:blipFill>
        <p:spPr>
          <a:xfrm>
            <a:off x="2290892" y="2351392"/>
            <a:ext cx="2371763" cy="605326"/>
          </a:xfrm>
          <a:prstGeom prst="rect">
            <a:avLst/>
          </a:prstGeom>
        </p:spPr>
      </p:pic>
      <p:sp>
        <p:nvSpPr>
          <p:cNvPr id="22" name="Arrow: Right 21">
            <a:extLst>
              <a:ext uri="{FF2B5EF4-FFF2-40B4-BE49-F238E27FC236}">
                <a16:creationId xmlns:a16="http://schemas.microsoft.com/office/drawing/2014/main" id="{054D1022-55AF-48B4-85F7-A299C7C65AA0}"/>
              </a:ext>
            </a:extLst>
          </p:cNvPr>
          <p:cNvSpPr/>
          <p:nvPr/>
        </p:nvSpPr>
        <p:spPr>
          <a:xfrm>
            <a:off x="2087968" y="468664"/>
            <a:ext cx="939802" cy="60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9F715E-4EBA-41CF-88DF-29437E4EF366}"/>
              </a:ext>
            </a:extLst>
          </p:cNvPr>
          <p:cNvPicPr>
            <a:picLocks noChangeAspect="1"/>
          </p:cNvPicPr>
          <p:nvPr/>
        </p:nvPicPr>
        <p:blipFill rotWithShape="1">
          <a:blip r:embed="rId8"/>
          <a:srcRect l="3249" t="11859" r="87454" b="84252"/>
          <a:stretch/>
        </p:blipFill>
        <p:spPr>
          <a:xfrm>
            <a:off x="498959" y="1098533"/>
            <a:ext cx="1133475" cy="266700"/>
          </a:xfrm>
          <a:prstGeom prst="rect">
            <a:avLst/>
          </a:prstGeom>
        </p:spPr>
      </p:pic>
      <p:sp>
        <p:nvSpPr>
          <p:cNvPr id="20" name="TextBox 19">
            <a:extLst>
              <a:ext uri="{FF2B5EF4-FFF2-40B4-BE49-F238E27FC236}">
                <a16:creationId xmlns:a16="http://schemas.microsoft.com/office/drawing/2014/main" id="{D0E41706-62FE-4FCF-A79E-A997155909AB}"/>
              </a:ext>
            </a:extLst>
          </p:cNvPr>
          <p:cNvSpPr txBox="1"/>
          <p:nvPr/>
        </p:nvSpPr>
        <p:spPr>
          <a:xfrm>
            <a:off x="4966225" y="3139887"/>
            <a:ext cx="1781398" cy="261610"/>
          </a:xfrm>
          <a:prstGeom prst="rect">
            <a:avLst/>
          </a:prstGeom>
          <a:noFill/>
        </p:spPr>
        <p:txBody>
          <a:bodyPr wrap="square" rtlCol="0">
            <a:spAutoFit/>
          </a:bodyPr>
          <a:lstStyle/>
          <a:p>
            <a:pPr algn="ctr"/>
            <a:r>
              <a:rPr lang="en-US" sz="1100" dirty="0">
                <a:solidFill>
                  <a:schemeClr val="bg1"/>
                </a:solidFill>
              </a:rPr>
              <a:t>Data incomplete</a:t>
            </a:r>
          </a:p>
        </p:txBody>
      </p:sp>
      <p:sp>
        <p:nvSpPr>
          <p:cNvPr id="21" name="TextBox 20">
            <a:extLst>
              <a:ext uri="{FF2B5EF4-FFF2-40B4-BE49-F238E27FC236}">
                <a16:creationId xmlns:a16="http://schemas.microsoft.com/office/drawing/2014/main" id="{552D791D-F838-48BE-AC48-39543B44D480}"/>
              </a:ext>
            </a:extLst>
          </p:cNvPr>
          <p:cNvSpPr txBox="1"/>
          <p:nvPr/>
        </p:nvSpPr>
        <p:spPr>
          <a:xfrm>
            <a:off x="8408296" y="3431980"/>
            <a:ext cx="1552193" cy="261610"/>
          </a:xfrm>
          <a:prstGeom prst="rect">
            <a:avLst/>
          </a:prstGeom>
          <a:noFill/>
        </p:spPr>
        <p:txBody>
          <a:bodyPr wrap="square" rtlCol="0">
            <a:spAutoFit/>
          </a:bodyPr>
          <a:lstStyle/>
          <a:p>
            <a:r>
              <a:rPr lang="en-US" sz="1100" dirty="0">
                <a:solidFill>
                  <a:schemeClr val="bg1"/>
                </a:solidFill>
              </a:rPr>
              <a:t>If data complete</a:t>
            </a:r>
          </a:p>
        </p:txBody>
      </p:sp>
      <p:sp>
        <p:nvSpPr>
          <p:cNvPr id="23" name="TextBox 22">
            <a:extLst>
              <a:ext uri="{FF2B5EF4-FFF2-40B4-BE49-F238E27FC236}">
                <a16:creationId xmlns:a16="http://schemas.microsoft.com/office/drawing/2014/main" id="{A3646A7E-6D04-43CD-B22A-61A819094FF2}"/>
              </a:ext>
            </a:extLst>
          </p:cNvPr>
          <p:cNvSpPr txBox="1"/>
          <p:nvPr/>
        </p:nvSpPr>
        <p:spPr>
          <a:xfrm>
            <a:off x="8851170" y="4722453"/>
            <a:ext cx="2107349" cy="307777"/>
          </a:xfrm>
          <a:prstGeom prst="rect">
            <a:avLst/>
          </a:prstGeom>
          <a:noFill/>
        </p:spPr>
        <p:txBody>
          <a:bodyPr wrap="square" rtlCol="0">
            <a:spAutoFit/>
          </a:bodyPr>
          <a:lstStyle/>
          <a:p>
            <a:r>
              <a:rPr lang="en-US" sz="1400" dirty="0">
                <a:solidFill>
                  <a:schemeClr val="bg1"/>
                </a:solidFill>
              </a:rPr>
              <a:t>5. Check over data</a:t>
            </a:r>
          </a:p>
        </p:txBody>
      </p:sp>
      <p:sp>
        <p:nvSpPr>
          <p:cNvPr id="24" name="TextBox 23">
            <a:extLst>
              <a:ext uri="{FF2B5EF4-FFF2-40B4-BE49-F238E27FC236}">
                <a16:creationId xmlns:a16="http://schemas.microsoft.com/office/drawing/2014/main" id="{4A6BB112-7CCE-441A-B236-DDF4E911DFE4}"/>
              </a:ext>
            </a:extLst>
          </p:cNvPr>
          <p:cNvSpPr txBox="1"/>
          <p:nvPr/>
        </p:nvSpPr>
        <p:spPr>
          <a:xfrm>
            <a:off x="8220514" y="5861109"/>
            <a:ext cx="2955712" cy="307777"/>
          </a:xfrm>
          <a:prstGeom prst="rect">
            <a:avLst/>
          </a:prstGeom>
          <a:noFill/>
        </p:spPr>
        <p:txBody>
          <a:bodyPr wrap="square" rtlCol="0">
            <a:spAutoFit/>
          </a:bodyPr>
          <a:lstStyle/>
          <a:p>
            <a:r>
              <a:rPr lang="en-US" sz="1400" dirty="0">
                <a:solidFill>
                  <a:schemeClr val="bg1"/>
                </a:solidFill>
              </a:rPr>
              <a:t>Lock, Delete File(s), and Repeat</a:t>
            </a:r>
          </a:p>
        </p:txBody>
      </p:sp>
      <p:pic>
        <p:nvPicPr>
          <p:cNvPr id="1026" name="Picture 2" descr="Audit Icon - Download in Colored Outline Style">
            <a:extLst>
              <a:ext uri="{FF2B5EF4-FFF2-40B4-BE49-F238E27FC236}">
                <a16:creationId xmlns:a16="http://schemas.microsoft.com/office/drawing/2014/main" id="{96FEC85E-ECB5-4A9F-B055-6ACF67282B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3073" y="3357660"/>
            <a:ext cx="1128924" cy="11289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k Icon. by Dave Gamez on Dribbble">
            <a:extLst>
              <a:ext uri="{FF2B5EF4-FFF2-40B4-BE49-F238E27FC236}">
                <a16:creationId xmlns:a16="http://schemas.microsoft.com/office/drawing/2014/main" id="{9F3AAD1E-11CF-4381-BA07-15EF9B5C31B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124" t="30530" r="39591" b="22958"/>
          <a:stretch/>
        </p:blipFill>
        <p:spPr bwMode="auto">
          <a:xfrm>
            <a:off x="5758327" y="5525935"/>
            <a:ext cx="584863" cy="9585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peat Icon Png, Transparent Png - kindpng">
            <a:extLst>
              <a:ext uri="{FF2B5EF4-FFF2-40B4-BE49-F238E27FC236}">
                <a16:creationId xmlns:a16="http://schemas.microsoft.com/office/drawing/2014/main" id="{C245BA59-2356-42F3-961B-B96D6B8A5FB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0925" y="5670972"/>
            <a:ext cx="801769" cy="6880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125AF70-730C-488A-A70E-BAA0EDC0BA80}"/>
              </a:ext>
            </a:extLst>
          </p:cNvPr>
          <p:cNvSpPr txBox="1"/>
          <p:nvPr/>
        </p:nvSpPr>
        <p:spPr>
          <a:xfrm>
            <a:off x="4733249" y="1039560"/>
            <a:ext cx="1639513" cy="738664"/>
          </a:xfrm>
          <a:prstGeom prst="rect">
            <a:avLst/>
          </a:prstGeom>
          <a:noFill/>
        </p:spPr>
        <p:txBody>
          <a:bodyPr wrap="square" rtlCol="0">
            <a:spAutoFit/>
          </a:bodyPr>
          <a:lstStyle/>
          <a:p>
            <a:r>
              <a:rPr lang="en-US" sz="1400" dirty="0">
                <a:solidFill>
                  <a:schemeClr val="bg1"/>
                </a:solidFill>
              </a:rPr>
              <a:t>3. Open </a:t>
            </a:r>
            <a:r>
              <a:rPr lang="en-US" sz="1400" dirty="0" err="1">
                <a:solidFill>
                  <a:schemeClr val="bg1"/>
                </a:solidFill>
              </a:rPr>
              <a:t>ShareDrive</a:t>
            </a:r>
            <a:r>
              <a:rPr lang="en-US" sz="1400" dirty="0">
                <a:solidFill>
                  <a:schemeClr val="bg1"/>
                </a:solidFill>
              </a:rPr>
              <a:t> and locate file</a:t>
            </a:r>
          </a:p>
        </p:txBody>
      </p:sp>
      <p:sp>
        <p:nvSpPr>
          <p:cNvPr id="27" name="Arrow: Right 26">
            <a:extLst>
              <a:ext uri="{FF2B5EF4-FFF2-40B4-BE49-F238E27FC236}">
                <a16:creationId xmlns:a16="http://schemas.microsoft.com/office/drawing/2014/main" id="{29FF203E-1528-4616-BD0E-CE4D8EFA7C17}"/>
              </a:ext>
            </a:extLst>
          </p:cNvPr>
          <p:cNvSpPr/>
          <p:nvPr/>
        </p:nvSpPr>
        <p:spPr>
          <a:xfrm>
            <a:off x="6102794" y="570659"/>
            <a:ext cx="939802" cy="607040"/>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7C23141-A5D9-4CD0-90DE-72B3767E8DB3}"/>
              </a:ext>
            </a:extLst>
          </p:cNvPr>
          <p:cNvSpPr/>
          <p:nvPr/>
        </p:nvSpPr>
        <p:spPr>
          <a:xfrm rot="5400000">
            <a:off x="7295826" y="4835052"/>
            <a:ext cx="699670" cy="50527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Download Icon Flat - Icon Shop - Download free icons for commercial use">
            <a:extLst>
              <a:ext uri="{FF2B5EF4-FFF2-40B4-BE49-F238E27FC236}">
                <a16:creationId xmlns:a16="http://schemas.microsoft.com/office/drawing/2014/main" id="{C8861F06-D516-45F3-9415-304B6B576D0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54428" y="269904"/>
            <a:ext cx="913895" cy="9138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Upload Icon from Multimedia Collection Pack | Free Download">
            <a:extLst>
              <a:ext uri="{FF2B5EF4-FFF2-40B4-BE49-F238E27FC236}">
                <a16:creationId xmlns:a16="http://schemas.microsoft.com/office/drawing/2014/main" id="{EAFCCE64-40FE-4BBA-9B3F-5B98D48FC0D2}"/>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2422" r="23938"/>
          <a:stretch/>
        </p:blipFill>
        <p:spPr bwMode="auto">
          <a:xfrm>
            <a:off x="7203734" y="1204737"/>
            <a:ext cx="883854" cy="8650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ta entry clerk Computer Icons Information, others, company, text, hand  png | PNGWing">
            <a:extLst>
              <a:ext uri="{FF2B5EF4-FFF2-40B4-BE49-F238E27FC236}">
                <a16:creationId xmlns:a16="http://schemas.microsoft.com/office/drawing/2014/main" id="{C21F25FD-801F-4B5A-B4CD-28190F1948EB}"/>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095" t="-819" r="20489" b="-1"/>
          <a:stretch/>
        </p:blipFill>
        <p:spPr bwMode="auto">
          <a:xfrm>
            <a:off x="4581481" y="3456504"/>
            <a:ext cx="1019152" cy="981494"/>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79D091B3-2996-479B-9BAF-40C4AFE4EE41}"/>
              </a:ext>
            </a:extLst>
          </p:cNvPr>
          <p:cNvSpPr/>
          <p:nvPr/>
        </p:nvSpPr>
        <p:spPr>
          <a:xfrm rot="5400000">
            <a:off x="7221198" y="2186639"/>
            <a:ext cx="800102" cy="692405"/>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2342A1-3B9B-464D-B986-49696BD909C1}"/>
              </a:ext>
            </a:extLst>
          </p:cNvPr>
          <p:cNvSpPr txBox="1"/>
          <p:nvPr/>
        </p:nvSpPr>
        <p:spPr>
          <a:xfrm>
            <a:off x="8220514" y="339692"/>
            <a:ext cx="1834694" cy="738664"/>
          </a:xfrm>
          <a:prstGeom prst="rect">
            <a:avLst/>
          </a:prstGeom>
          <a:noFill/>
        </p:spPr>
        <p:txBody>
          <a:bodyPr wrap="square" rtlCol="0">
            <a:spAutoFit/>
          </a:bodyPr>
          <a:lstStyle/>
          <a:p>
            <a:r>
              <a:rPr lang="en-US" sz="1400" dirty="0">
                <a:solidFill>
                  <a:schemeClr val="bg1"/>
                </a:solidFill>
              </a:rPr>
              <a:t>4. Download file to computer and upload to </a:t>
            </a:r>
            <a:r>
              <a:rPr lang="en-US" sz="1400" dirty="0" err="1">
                <a:solidFill>
                  <a:schemeClr val="bg1"/>
                </a:solidFill>
              </a:rPr>
              <a:t>RedCap</a:t>
            </a:r>
            <a:endParaRPr lang="en-US" sz="1400" dirty="0">
              <a:solidFill>
                <a:schemeClr val="bg1"/>
              </a:solidFill>
            </a:endParaRPr>
          </a:p>
        </p:txBody>
      </p:sp>
      <p:sp>
        <p:nvSpPr>
          <p:cNvPr id="37" name="TextBox 36">
            <a:extLst>
              <a:ext uri="{FF2B5EF4-FFF2-40B4-BE49-F238E27FC236}">
                <a16:creationId xmlns:a16="http://schemas.microsoft.com/office/drawing/2014/main" id="{CAB43B54-0AB0-416B-8B5C-3531CF5BF995}"/>
              </a:ext>
            </a:extLst>
          </p:cNvPr>
          <p:cNvSpPr txBox="1"/>
          <p:nvPr/>
        </p:nvSpPr>
        <p:spPr>
          <a:xfrm>
            <a:off x="2951377" y="3401932"/>
            <a:ext cx="1639513" cy="1169551"/>
          </a:xfrm>
          <a:prstGeom prst="rect">
            <a:avLst/>
          </a:prstGeom>
          <a:noFill/>
        </p:spPr>
        <p:txBody>
          <a:bodyPr wrap="square" rtlCol="0">
            <a:spAutoFit/>
          </a:bodyPr>
          <a:lstStyle/>
          <a:p>
            <a:r>
              <a:rPr lang="en-US" sz="1400" dirty="0">
                <a:solidFill>
                  <a:schemeClr val="bg1"/>
                </a:solidFill>
              </a:rPr>
              <a:t>5. Use file to complete data and mark for audit </a:t>
            </a:r>
            <a:br>
              <a:rPr lang="en-US" sz="1400" dirty="0">
                <a:solidFill>
                  <a:schemeClr val="bg1"/>
                </a:solidFill>
              </a:rPr>
            </a:br>
            <a:r>
              <a:rPr lang="en-US" sz="1400" dirty="0">
                <a:solidFill>
                  <a:schemeClr val="bg1"/>
                </a:solidFill>
              </a:rPr>
              <a:t>(Lock after audit)</a:t>
            </a:r>
          </a:p>
        </p:txBody>
      </p:sp>
      <p:sp>
        <p:nvSpPr>
          <p:cNvPr id="11" name="Arrow: Bent-Up 10">
            <a:extLst>
              <a:ext uri="{FF2B5EF4-FFF2-40B4-BE49-F238E27FC236}">
                <a16:creationId xmlns:a16="http://schemas.microsoft.com/office/drawing/2014/main" id="{E7A64344-D1A4-428C-BD1D-72537E396502}"/>
              </a:ext>
            </a:extLst>
          </p:cNvPr>
          <p:cNvSpPr/>
          <p:nvPr/>
        </p:nvSpPr>
        <p:spPr>
          <a:xfrm rot="16200000" flipH="1">
            <a:off x="5570374" y="3499545"/>
            <a:ext cx="1203818" cy="1133475"/>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Arrow: Bent-Up 37">
            <a:extLst>
              <a:ext uri="{FF2B5EF4-FFF2-40B4-BE49-F238E27FC236}">
                <a16:creationId xmlns:a16="http://schemas.microsoft.com/office/drawing/2014/main" id="{65BD1FE3-21E9-4985-B2CA-20B511C57733}"/>
              </a:ext>
            </a:extLst>
          </p:cNvPr>
          <p:cNvSpPr/>
          <p:nvPr/>
        </p:nvSpPr>
        <p:spPr>
          <a:xfrm rot="16200000" flipH="1" flipV="1">
            <a:off x="8143057" y="3367317"/>
            <a:ext cx="1203821" cy="1190100"/>
          </a:xfrm>
          <a:prstGeom prst="bentUpArrow">
            <a:avLst>
              <a:gd name="adj1" fmla="val 25000"/>
              <a:gd name="adj2" fmla="val 25450"/>
              <a:gd name="adj3" fmla="val 25000"/>
            </a:avLst>
          </a:prstGeom>
          <a:solidFill>
            <a:srgbClr val="00B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DEA0D0E-F814-4CB1-A8B3-30F2FB76B7B0}"/>
              </a:ext>
            </a:extLst>
          </p:cNvPr>
          <p:cNvSpPr txBox="1"/>
          <p:nvPr/>
        </p:nvSpPr>
        <p:spPr>
          <a:xfrm>
            <a:off x="9982200" y="6324600"/>
            <a:ext cx="2209800" cy="369332"/>
          </a:xfrm>
          <a:prstGeom prst="rect">
            <a:avLst/>
          </a:prstGeom>
          <a:noFill/>
        </p:spPr>
        <p:txBody>
          <a:bodyPr wrap="square" rtlCol="0">
            <a:spAutoFit/>
          </a:bodyPr>
          <a:lstStyle/>
          <a:p>
            <a:r>
              <a:rPr lang="en-US" dirty="0">
                <a:solidFill>
                  <a:schemeClr val="bg1"/>
                </a:solidFill>
              </a:rPr>
              <a:t>Version 4</a:t>
            </a:r>
          </a:p>
        </p:txBody>
      </p:sp>
      <p:sp>
        <p:nvSpPr>
          <p:cNvPr id="34" name="Arrow: Right 33">
            <a:extLst>
              <a:ext uri="{FF2B5EF4-FFF2-40B4-BE49-F238E27FC236}">
                <a16:creationId xmlns:a16="http://schemas.microsoft.com/office/drawing/2014/main" id="{C21812AB-62C0-48F1-AB3F-3CE025F6A6ED}"/>
              </a:ext>
            </a:extLst>
          </p:cNvPr>
          <p:cNvSpPr/>
          <p:nvPr/>
        </p:nvSpPr>
        <p:spPr>
          <a:xfrm>
            <a:off x="3774830" y="567481"/>
            <a:ext cx="939802" cy="607040"/>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82000C5-F808-4242-86B2-FDBE9A226C89}"/>
              </a:ext>
            </a:extLst>
          </p:cNvPr>
          <p:cNvSpPr txBox="1"/>
          <p:nvPr/>
        </p:nvSpPr>
        <p:spPr>
          <a:xfrm>
            <a:off x="6410980" y="3278010"/>
            <a:ext cx="1781398" cy="430887"/>
          </a:xfrm>
          <a:prstGeom prst="rect">
            <a:avLst/>
          </a:prstGeom>
          <a:noFill/>
        </p:spPr>
        <p:txBody>
          <a:bodyPr wrap="square" rtlCol="0">
            <a:spAutoFit/>
          </a:bodyPr>
          <a:lstStyle/>
          <a:p>
            <a:pPr algn="ctr"/>
            <a:r>
              <a:rPr lang="en-US" sz="1100" dirty="0">
                <a:solidFill>
                  <a:schemeClr val="bg1"/>
                </a:solidFill>
              </a:rPr>
              <a:t>Check for data completion</a:t>
            </a:r>
          </a:p>
        </p:txBody>
      </p:sp>
      <p:pic>
        <p:nvPicPr>
          <p:cNvPr id="6" name="Picture 2" descr="Overall Branding Guidelines » Clinical and Translational Science Institute  » University of Florida">
            <a:extLst>
              <a:ext uri="{FF2B5EF4-FFF2-40B4-BE49-F238E27FC236}">
                <a16:creationId xmlns:a16="http://schemas.microsoft.com/office/drawing/2014/main" id="{86EE9C31-5C60-4504-A283-FB2C999EB18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5362" y="5263909"/>
            <a:ext cx="2740632" cy="607281"/>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E1302D-6108-41ED-A236-ED60E6B9AEED}"/>
              </a:ext>
            </a:extLst>
          </p:cNvPr>
          <p:cNvSpPr txBox="1"/>
          <p:nvPr/>
        </p:nvSpPr>
        <p:spPr>
          <a:xfrm>
            <a:off x="649255" y="3935479"/>
            <a:ext cx="1476059" cy="1169551"/>
          </a:xfrm>
          <a:prstGeom prst="rect">
            <a:avLst/>
          </a:prstGeom>
          <a:noFill/>
        </p:spPr>
        <p:txBody>
          <a:bodyPr wrap="square" rtlCol="0">
            <a:spAutoFit/>
          </a:bodyPr>
          <a:lstStyle/>
          <a:p>
            <a:r>
              <a:rPr lang="en-US" sz="1400" dirty="0">
                <a:solidFill>
                  <a:schemeClr val="bg1"/>
                </a:solidFill>
              </a:rPr>
              <a:t>(If no PDF in </a:t>
            </a:r>
            <a:r>
              <a:rPr lang="en-US" sz="1400" dirty="0" err="1">
                <a:solidFill>
                  <a:schemeClr val="bg1"/>
                </a:solidFill>
              </a:rPr>
              <a:t>ShareDrive</a:t>
            </a:r>
            <a:r>
              <a:rPr lang="en-US" sz="1400" dirty="0">
                <a:solidFill>
                  <a:schemeClr val="bg1"/>
                </a:solidFill>
              </a:rPr>
              <a:t>) check physical drive at CTSI (Magda)</a:t>
            </a:r>
          </a:p>
        </p:txBody>
      </p:sp>
      <p:pic>
        <p:nvPicPr>
          <p:cNvPr id="1028" name="Picture 4" descr="Delete icon blue monochrome color Royalty Free Vector Image">
            <a:extLst>
              <a:ext uri="{FF2B5EF4-FFF2-40B4-BE49-F238E27FC236}">
                <a16:creationId xmlns:a16="http://schemas.microsoft.com/office/drawing/2014/main" id="{C3E736F7-45E4-4D59-9948-12036D85CA6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2162"/>
          <a:stretch/>
        </p:blipFill>
        <p:spPr bwMode="auto">
          <a:xfrm>
            <a:off x="6373790" y="5559232"/>
            <a:ext cx="939800" cy="89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009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Regulatory </a:t>
            </a:r>
            <a:r>
              <a:rPr lang="en-US" sz="2800" b="1" cap="all">
                <a:solidFill>
                  <a:schemeClr val="bg1"/>
                </a:solidFill>
                <a:latin typeface="Arial Black"/>
                <a:ea typeface="Museo Slab 900" charset="0"/>
                <a:cs typeface="Arial Black"/>
              </a:rPr>
              <a:t>and Admin (WIP)</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5" name="TextBox 4"/>
          <p:cNvSpPr txBox="1"/>
          <p:nvPr/>
        </p:nvSpPr>
        <p:spPr>
          <a:xfrm>
            <a:off x="1143000" y="1600200"/>
            <a:ext cx="81534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Flyers have QR code for pre-screen (after that then phone-screen)</a:t>
            </a:r>
          </a:p>
          <a:p>
            <a:pPr marL="285750" indent="-285750">
              <a:buFont typeface="Arial" panose="020B0604020202020204" pitchFamily="34" charset="0"/>
              <a:buChar char="•"/>
            </a:pPr>
            <a:r>
              <a:rPr lang="en-US" dirty="0">
                <a:solidFill>
                  <a:schemeClr val="bg1"/>
                </a:solidFill>
              </a:rPr>
              <a:t>Before </a:t>
            </a:r>
            <a:r>
              <a:rPr lang="en-US" dirty="0" err="1">
                <a:solidFill>
                  <a:schemeClr val="bg1"/>
                </a:solidFill>
              </a:rPr>
              <a:t>pt</a:t>
            </a:r>
            <a:r>
              <a:rPr lang="en-US" dirty="0">
                <a:solidFill>
                  <a:schemeClr val="bg1"/>
                </a:solidFill>
              </a:rPr>
              <a:t> can come in, complete phone screening for eligibility</a:t>
            </a:r>
          </a:p>
          <a:p>
            <a:pPr marL="742950" lvl="1" indent="-285750">
              <a:buFont typeface="Arial" panose="020B0604020202020204" pitchFamily="34" charset="0"/>
              <a:buChar char="•"/>
            </a:pPr>
            <a:r>
              <a:rPr lang="en-US" dirty="0">
                <a:solidFill>
                  <a:schemeClr val="bg1"/>
                </a:solidFill>
              </a:rPr>
              <a:t>If not from </a:t>
            </a:r>
            <a:r>
              <a:rPr lang="en-US" dirty="0" err="1">
                <a:solidFill>
                  <a:schemeClr val="bg1"/>
                </a:solidFill>
              </a:rPr>
              <a:t>UFHealth</a:t>
            </a:r>
            <a:r>
              <a:rPr lang="en-US" dirty="0">
                <a:solidFill>
                  <a:schemeClr val="bg1"/>
                </a:solidFill>
              </a:rPr>
              <a:t>, </a:t>
            </a:r>
            <a:r>
              <a:rPr lang="en-US" dirty="0" err="1">
                <a:solidFill>
                  <a:schemeClr val="bg1"/>
                </a:solidFill>
              </a:rPr>
              <a:t>pt</a:t>
            </a:r>
            <a:r>
              <a:rPr lang="en-US" dirty="0">
                <a:solidFill>
                  <a:schemeClr val="bg1"/>
                </a:solidFill>
              </a:rPr>
              <a:t> brings in copy of medical records</a:t>
            </a:r>
          </a:p>
          <a:p>
            <a:pPr marL="742950" lvl="1" indent="-285750">
              <a:buFont typeface="Arial" panose="020B0604020202020204" pitchFamily="34" charset="0"/>
              <a:buChar char="•"/>
            </a:pPr>
            <a:r>
              <a:rPr lang="en-US" dirty="0">
                <a:solidFill>
                  <a:schemeClr val="bg1"/>
                </a:solidFill>
              </a:rPr>
              <a:t>Magda submits recorder (form on Beach study) to M.D. (signs off)</a:t>
            </a:r>
          </a:p>
          <a:p>
            <a:pPr marL="742950" lvl="1" indent="-285750">
              <a:buFont typeface="Arial" panose="020B0604020202020204" pitchFamily="34" charset="0"/>
              <a:buChar char="•"/>
            </a:pPr>
            <a:r>
              <a:rPr lang="en-US" dirty="0">
                <a:solidFill>
                  <a:schemeClr val="bg1"/>
                </a:solidFill>
              </a:rPr>
              <a:t>Submit clinic request appointment (</a:t>
            </a:r>
            <a:r>
              <a:rPr lang="en-US" dirty="0" err="1">
                <a:solidFill>
                  <a:schemeClr val="bg1"/>
                </a:solidFill>
              </a:rPr>
              <a:t>Webcamp</a:t>
            </a:r>
            <a:r>
              <a:rPr lang="en-US" dirty="0">
                <a:solidFill>
                  <a:schemeClr val="bg1"/>
                </a:solidFill>
              </a:rPr>
              <a:t>) via CTSI website</a:t>
            </a:r>
          </a:p>
          <a:p>
            <a:pPr marL="1200150" lvl="2" indent="-285750">
              <a:buFont typeface="Arial" panose="020B0604020202020204" pitchFamily="34" charset="0"/>
              <a:buChar char="•"/>
            </a:pPr>
            <a:r>
              <a:rPr lang="en-US" dirty="0">
                <a:solidFill>
                  <a:schemeClr val="bg1"/>
                </a:solidFill>
              </a:rPr>
              <a:t>Appointment added on Outlook (Beach folder calendar)</a:t>
            </a:r>
          </a:p>
          <a:p>
            <a:pPr marL="285750" indent="-285750">
              <a:buFont typeface="Arial" panose="020B0604020202020204" pitchFamily="34" charset="0"/>
              <a:buChar char="•"/>
            </a:pPr>
            <a:r>
              <a:rPr lang="en-US" dirty="0">
                <a:solidFill>
                  <a:schemeClr val="bg1"/>
                </a:solidFill>
              </a:rPr>
              <a:t>Human</a:t>
            </a:r>
            <a:r>
              <a:rPr lang="en-US" sz="1600" dirty="0">
                <a:solidFill>
                  <a:schemeClr val="bg1"/>
                </a:solidFill>
              </a:rPr>
              <a:t> subject payment (HSP) card, UF credit card, reloadable for every visit</a:t>
            </a:r>
          </a:p>
          <a:p>
            <a:pPr marL="742950" lvl="1" indent="-285750">
              <a:buFont typeface="Arial" panose="020B0604020202020204" pitchFamily="34" charset="0"/>
              <a:buChar char="•"/>
            </a:pPr>
            <a:r>
              <a:rPr lang="en-US" dirty="0">
                <a:solidFill>
                  <a:schemeClr val="bg1"/>
                </a:solidFill>
              </a:rPr>
              <a:t>Add money after each visit</a:t>
            </a:r>
          </a:p>
          <a:p>
            <a:pPr marL="285750" indent="-285750">
              <a:buFont typeface="Arial" panose="020B0604020202020204" pitchFamily="34" charset="0"/>
              <a:buChar char="•"/>
            </a:pPr>
            <a:r>
              <a:rPr lang="en-US" dirty="0">
                <a:solidFill>
                  <a:schemeClr val="bg1"/>
                </a:solidFill>
              </a:rPr>
              <a:t>Send birthday cards, “thank you for being in study cards” (students help, dept pays for mailing)</a:t>
            </a:r>
          </a:p>
        </p:txBody>
      </p:sp>
    </p:spTree>
    <p:extLst>
      <p:ext uri="{BB962C8B-B14F-4D97-AF65-F5344CB8AC3E}">
        <p14:creationId xmlns:p14="http://schemas.microsoft.com/office/powerpoint/2010/main" val="37451180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Regulatory and Admin</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2050" name="Picture 2" descr="Qr Code Icon Images, Stock Photos &amp;amp; Vectors | Shutterstock">
            <a:extLst>
              <a:ext uri="{FF2B5EF4-FFF2-40B4-BE49-F238E27FC236}">
                <a16:creationId xmlns:a16="http://schemas.microsoft.com/office/drawing/2014/main" id="{46A1FB1E-DA5C-49E7-9162-8A6A73E17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46" t="8699" r="7932" b="15335"/>
          <a:stretch/>
        </p:blipFill>
        <p:spPr bwMode="auto">
          <a:xfrm>
            <a:off x="762000" y="1516965"/>
            <a:ext cx="1524000" cy="1591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979E08-C829-4019-9924-F498913BA736}"/>
              </a:ext>
            </a:extLst>
          </p:cNvPr>
          <p:cNvSpPr txBox="1"/>
          <p:nvPr/>
        </p:nvSpPr>
        <p:spPr>
          <a:xfrm>
            <a:off x="647700" y="3131988"/>
            <a:ext cx="1752600" cy="1077218"/>
          </a:xfrm>
          <a:prstGeom prst="rect">
            <a:avLst/>
          </a:prstGeom>
          <a:noFill/>
        </p:spPr>
        <p:txBody>
          <a:bodyPr wrap="square" rtlCol="0">
            <a:spAutoFit/>
          </a:bodyPr>
          <a:lstStyle/>
          <a:p>
            <a:r>
              <a:rPr lang="en-US" sz="1600" dirty="0">
                <a:solidFill>
                  <a:schemeClr val="bg1"/>
                </a:solidFill>
              </a:rPr>
              <a:t>1. Flyers have QR code on them for study pre-screen</a:t>
            </a:r>
          </a:p>
        </p:txBody>
      </p:sp>
      <p:pic>
        <p:nvPicPr>
          <p:cNvPr id="2052" name="Picture 4" descr="Mobile Survey Icon - Download Mobile Survey Icon 637058 | Noun Project">
            <a:extLst>
              <a:ext uri="{FF2B5EF4-FFF2-40B4-BE49-F238E27FC236}">
                <a16:creationId xmlns:a16="http://schemas.microsoft.com/office/drawing/2014/main" id="{3DA407F7-D696-4A66-9AD9-DACB858AEA4E}"/>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5630" y="1360399"/>
            <a:ext cx="1905000" cy="17301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E571C07-ACCE-47A3-B2A1-EBC13FBBCE09}"/>
              </a:ext>
            </a:extLst>
          </p:cNvPr>
          <p:cNvSpPr txBox="1"/>
          <p:nvPr/>
        </p:nvSpPr>
        <p:spPr>
          <a:xfrm>
            <a:off x="2843381" y="3108833"/>
            <a:ext cx="1629216" cy="1077218"/>
          </a:xfrm>
          <a:prstGeom prst="rect">
            <a:avLst/>
          </a:prstGeom>
          <a:noFill/>
        </p:spPr>
        <p:txBody>
          <a:bodyPr wrap="square" rtlCol="0">
            <a:spAutoFit/>
          </a:bodyPr>
          <a:lstStyle/>
          <a:p>
            <a:r>
              <a:rPr lang="en-US" sz="1600" dirty="0">
                <a:solidFill>
                  <a:schemeClr val="bg1"/>
                </a:solidFill>
              </a:rPr>
              <a:t>2. Participant completes phone screening</a:t>
            </a:r>
          </a:p>
        </p:txBody>
      </p:sp>
      <p:sp>
        <p:nvSpPr>
          <p:cNvPr id="13" name="TextBox 12">
            <a:extLst>
              <a:ext uri="{FF2B5EF4-FFF2-40B4-BE49-F238E27FC236}">
                <a16:creationId xmlns:a16="http://schemas.microsoft.com/office/drawing/2014/main" id="{6077A672-9BE8-4CBF-BC35-EB931146B39A}"/>
              </a:ext>
            </a:extLst>
          </p:cNvPr>
          <p:cNvSpPr txBox="1"/>
          <p:nvPr/>
        </p:nvSpPr>
        <p:spPr>
          <a:xfrm>
            <a:off x="4644564" y="3131988"/>
            <a:ext cx="1752600" cy="1323439"/>
          </a:xfrm>
          <a:prstGeom prst="rect">
            <a:avLst/>
          </a:prstGeom>
          <a:noFill/>
        </p:spPr>
        <p:txBody>
          <a:bodyPr wrap="square" rtlCol="0">
            <a:spAutoFit/>
          </a:bodyPr>
          <a:lstStyle/>
          <a:p>
            <a:r>
              <a:rPr lang="en-US" sz="1600" dirty="0">
                <a:solidFill>
                  <a:schemeClr val="bg1"/>
                </a:solidFill>
              </a:rPr>
              <a:t>3. Participant comes in (with medical records if not from UF Health)</a:t>
            </a:r>
          </a:p>
        </p:txBody>
      </p:sp>
      <p:pic>
        <p:nvPicPr>
          <p:cNvPr id="2054" name="Picture 6" descr="Medical Records Icons Images, Stock Photos &amp;amp; Vectors | Shutterstock">
            <a:extLst>
              <a:ext uri="{FF2B5EF4-FFF2-40B4-BE49-F238E27FC236}">
                <a16:creationId xmlns:a16="http://schemas.microsoft.com/office/drawing/2014/main" id="{6CF5E0D4-A6B2-4AE7-8350-EBE1BB71EE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29" t="12857" r="13265" b="20746"/>
          <a:stretch/>
        </p:blipFill>
        <p:spPr bwMode="auto">
          <a:xfrm>
            <a:off x="4704309" y="1483589"/>
            <a:ext cx="1267021" cy="12777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65 3658610 Signing Form Icon - Signing A Form Cartoon, HD Png Download -  vhv">
            <a:extLst>
              <a:ext uri="{FF2B5EF4-FFF2-40B4-BE49-F238E27FC236}">
                <a16:creationId xmlns:a16="http://schemas.microsoft.com/office/drawing/2014/main" id="{8EAA96D7-FEE7-4E65-A82C-4A26A6F3EA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2789" y="1479847"/>
            <a:ext cx="1327900" cy="12753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0934D2F-5DBF-4634-A5DA-9A25314495F3}"/>
              </a:ext>
            </a:extLst>
          </p:cNvPr>
          <p:cNvSpPr txBox="1"/>
          <p:nvPr/>
        </p:nvSpPr>
        <p:spPr>
          <a:xfrm>
            <a:off x="7042789" y="3131988"/>
            <a:ext cx="2081765" cy="1323439"/>
          </a:xfrm>
          <a:prstGeom prst="rect">
            <a:avLst/>
          </a:prstGeom>
          <a:noFill/>
        </p:spPr>
        <p:txBody>
          <a:bodyPr wrap="square" rtlCol="0">
            <a:spAutoFit/>
          </a:bodyPr>
          <a:lstStyle/>
          <a:p>
            <a:r>
              <a:rPr lang="en-US" sz="1600" dirty="0">
                <a:solidFill>
                  <a:schemeClr val="bg1"/>
                </a:solidFill>
              </a:rPr>
              <a:t>4. Magda submits recorder (study form) to M.D. to sign off so patient can participate</a:t>
            </a:r>
          </a:p>
        </p:txBody>
      </p:sp>
      <p:pic>
        <p:nvPicPr>
          <p:cNvPr id="2058" name="Picture 10" descr="Appointment circled icon Royalty Free Vector Image">
            <a:extLst>
              <a:ext uri="{FF2B5EF4-FFF2-40B4-BE49-F238E27FC236}">
                <a16:creationId xmlns:a16="http://schemas.microsoft.com/office/drawing/2014/main" id="{2C473DC7-263B-4A7B-BCE1-7E74241FD0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8000"/>
          <a:stretch/>
        </p:blipFill>
        <p:spPr bwMode="auto">
          <a:xfrm>
            <a:off x="9744048" y="1505785"/>
            <a:ext cx="1409392" cy="14003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40B49D-1725-4020-B5FD-33763B785BE3}"/>
              </a:ext>
            </a:extLst>
          </p:cNvPr>
          <p:cNvSpPr txBox="1"/>
          <p:nvPr/>
        </p:nvSpPr>
        <p:spPr>
          <a:xfrm>
            <a:off x="9685170" y="3090548"/>
            <a:ext cx="1859130" cy="1815882"/>
          </a:xfrm>
          <a:prstGeom prst="rect">
            <a:avLst/>
          </a:prstGeom>
          <a:noFill/>
        </p:spPr>
        <p:txBody>
          <a:bodyPr wrap="square" rtlCol="0">
            <a:spAutoFit/>
          </a:bodyPr>
          <a:lstStyle/>
          <a:p>
            <a:r>
              <a:rPr lang="en-US" sz="1600" dirty="0">
                <a:solidFill>
                  <a:schemeClr val="bg1"/>
                </a:solidFill>
              </a:rPr>
              <a:t>5. Participant submits clinic request appointment on </a:t>
            </a:r>
            <a:r>
              <a:rPr lang="en-US" sz="1600" dirty="0" err="1">
                <a:solidFill>
                  <a:schemeClr val="bg1"/>
                </a:solidFill>
              </a:rPr>
              <a:t>Webcamp</a:t>
            </a:r>
            <a:r>
              <a:rPr lang="en-US" sz="1600" dirty="0">
                <a:solidFill>
                  <a:schemeClr val="bg1"/>
                </a:solidFill>
              </a:rPr>
              <a:t> (CTSI), appointment added to Outlook</a:t>
            </a:r>
          </a:p>
        </p:txBody>
      </p:sp>
      <p:pic>
        <p:nvPicPr>
          <p:cNvPr id="2060" name="Picture 12" descr="Credit card - Free commerce icons">
            <a:extLst>
              <a:ext uri="{FF2B5EF4-FFF2-40B4-BE49-F238E27FC236}">
                <a16:creationId xmlns:a16="http://schemas.microsoft.com/office/drawing/2014/main" id="{1DDAC42E-BB02-4CF1-B98F-AB639E12C888}"/>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216" y="4700736"/>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371B5B8-711F-44A6-AA68-E37EA4255F2C}"/>
              </a:ext>
            </a:extLst>
          </p:cNvPr>
          <p:cNvSpPr txBox="1"/>
          <p:nvPr/>
        </p:nvSpPr>
        <p:spPr>
          <a:xfrm>
            <a:off x="3873104" y="4828285"/>
            <a:ext cx="2380209" cy="1077218"/>
          </a:xfrm>
          <a:prstGeom prst="rect">
            <a:avLst/>
          </a:prstGeom>
          <a:noFill/>
        </p:spPr>
        <p:txBody>
          <a:bodyPr wrap="square" rtlCol="0">
            <a:spAutoFit/>
          </a:bodyPr>
          <a:lstStyle/>
          <a:p>
            <a:r>
              <a:rPr lang="en-US" sz="1600" dirty="0">
                <a:solidFill>
                  <a:schemeClr val="bg1"/>
                </a:solidFill>
              </a:rPr>
              <a:t>6. Human subject payment card given to subjects, reloaded with money after each visit</a:t>
            </a:r>
          </a:p>
        </p:txBody>
      </p:sp>
      <p:sp>
        <p:nvSpPr>
          <p:cNvPr id="21" name="Arrow: Right 20">
            <a:extLst>
              <a:ext uri="{FF2B5EF4-FFF2-40B4-BE49-F238E27FC236}">
                <a16:creationId xmlns:a16="http://schemas.microsoft.com/office/drawing/2014/main" id="{EC1D7CDC-96B3-4831-A888-7D23684A79A1}"/>
              </a:ext>
            </a:extLst>
          </p:cNvPr>
          <p:cNvSpPr/>
          <p:nvPr/>
        </p:nvSpPr>
        <p:spPr>
          <a:xfrm>
            <a:off x="2349753" y="1858918"/>
            <a:ext cx="510984" cy="60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10D591B-0CCB-466E-83B5-6593B56D1F4A}"/>
              </a:ext>
            </a:extLst>
          </p:cNvPr>
          <p:cNvSpPr/>
          <p:nvPr/>
        </p:nvSpPr>
        <p:spPr>
          <a:xfrm>
            <a:off x="3746727" y="1835314"/>
            <a:ext cx="939802" cy="60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F38EDBC-C16F-41D1-ADD7-C39479B9E335}"/>
              </a:ext>
            </a:extLst>
          </p:cNvPr>
          <p:cNvSpPr/>
          <p:nvPr/>
        </p:nvSpPr>
        <p:spPr>
          <a:xfrm>
            <a:off x="6037158" y="1794042"/>
            <a:ext cx="939802" cy="60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32658CE-D16C-4DB9-8CAB-798A38DF42CF}"/>
              </a:ext>
            </a:extLst>
          </p:cNvPr>
          <p:cNvSpPr/>
          <p:nvPr/>
        </p:nvSpPr>
        <p:spPr>
          <a:xfrm>
            <a:off x="8573381" y="1773944"/>
            <a:ext cx="939802" cy="60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Bent-Up 2">
            <a:extLst>
              <a:ext uri="{FF2B5EF4-FFF2-40B4-BE49-F238E27FC236}">
                <a16:creationId xmlns:a16="http://schemas.microsoft.com/office/drawing/2014/main" id="{1A9F32CB-BAE7-4671-8037-3FBDB8582F23}"/>
              </a:ext>
            </a:extLst>
          </p:cNvPr>
          <p:cNvSpPr/>
          <p:nvPr/>
        </p:nvSpPr>
        <p:spPr>
          <a:xfrm rot="16200000" flipH="1">
            <a:off x="8707414" y="4278911"/>
            <a:ext cx="988459" cy="2380209"/>
          </a:xfrm>
          <a:prstGeom prst="bentUpArrow">
            <a:avLst>
              <a:gd name="adj1" fmla="val 25000"/>
              <a:gd name="adj2" fmla="val 2586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CB7B19C-E2E0-48F9-A427-17AE648602F7}"/>
              </a:ext>
            </a:extLst>
          </p:cNvPr>
          <p:cNvSpPr txBox="1"/>
          <p:nvPr/>
        </p:nvSpPr>
        <p:spPr>
          <a:xfrm>
            <a:off x="9982200" y="6324600"/>
            <a:ext cx="2209800" cy="369332"/>
          </a:xfrm>
          <a:prstGeom prst="rect">
            <a:avLst/>
          </a:prstGeom>
          <a:noFill/>
        </p:spPr>
        <p:txBody>
          <a:bodyPr wrap="square" rtlCol="0">
            <a:spAutoFit/>
          </a:bodyPr>
          <a:lstStyle/>
          <a:p>
            <a:r>
              <a:rPr lang="en-US" dirty="0">
                <a:solidFill>
                  <a:schemeClr val="bg1"/>
                </a:solidFill>
              </a:rPr>
              <a:t>Version 1</a:t>
            </a:r>
          </a:p>
        </p:txBody>
      </p:sp>
    </p:spTree>
    <p:extLst>
      <p:ext uri="{BB962C8B-B14F-4D97-AF65-F5344CB8AC3E}">
        <p14:creationId xmlns:p14="http://schemas.microsoft.com/office/powerpoint/2010/main" val="1116381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Regulatory and Admin – Student assistance</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4098" name="Picture 2" descr="Flyer Icon - Flyers Icon Transparent PNG - 734x734 - Free Download on  NicePNG">
            <a:extLst>
              <a:ext uri="{FF2B5EF4-FFF2-40B4-BE49-F238E27FC236}">
                <a16:creationId xmlns:a16="http://schemas.microsoft.com/office/drawing/2014/main" id="{06AE4F24-608C-41DD-9027-01BBD03F0F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147" y="1479847"/>
            <a:ext cx="1555102" cy="15436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Icon | Greeting card">
            <a:extLst>
              <a:ext uri="{FF2B5EF4-FFF2-40B4-BE49-F238E27FC236}">
                <a16:creationId xmlns:a16="http://schemas.microsoft.com/office/drawing/2014/main" id="{6483105D-936F-48DC-89D4-2DEF4EF098A7}"/>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0609" y="1405736"/>
            <a:ext cx="1813560" cy="18135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34B14E-F5F3-44D0-B562-A8F2EFC443D0}"/>
              </a:ext>
            </a:extLst>
          </p:cNvPr>
          <p:cNvSpPr txBox="1"/>
          <p:nvPr/>
        </p:nvSpPr>
        <p:spPr>
          <a:xfrm>
            <a:off x="9982200" y="6324600"/>
            <a:ext cx="2209800" cy="369332"/>
          </a:xfrm>
          <a:prstGeom prst="rect">
            <a:avLst/>
          </a:prstGeom>
          <a:noFill/>
        </p:spPr>
        <p:txBody>
          <a:bodyPr wrap="square" rtlCol="0">
            <a:spAutoFit/>
          </a:bodyPr>
          <a:lstStyle/>
          <a:p>
            <a:r>
              <a:rPr lang="en-US" dirty="0">
                <a:solidFill>
                  <a:schemeClr val="bg1"/>
                </a:solidFill>
              </a:rPr>
              <a:t>Version 1</a:t>
            </a:r>
          </a:p>
        </p:txBody>
      </p:sp>
      <p:sp>
        <p:nvSpPr>
          <p:cNvPr id="12" name="TextBox 11">
            <a:extLst>
              <a:ext uri="{FF2B5EF4-FFF2-40B4-BE49-F238E27FC236}">
                <a16:creationId xmlns:a16="http://schemas.microsoft.com/office/drawing/2014/main" id="{7640B44B-F206-4B78-A4FA-3899D6F292DA}"/>
              </a:ext>
            </a:extLst>
          </p:cNvPr>
          <p:cNvSpPr txBox="1"/>
          <p:nvPr/>
        </p:nvSpPr>
        <p:spPr>
          <a:xfrm>
            <a:off x="897812" y="3219296"/>
            <a:ext cx="1752600" cy="830997"/>
          </a:xfrm>
          <a:prstGeom prst="rect">
            <a:avLst/>
          </a:prstGeom>
          <a:noFill/>
        </p:spPr>
        <p:txBody>
          <a:bodyPr wrap="square" rtlCol="0">
            <a:spAutoFit/>
          </a:bodyPr>
          <a:lstStyle/>
          <a:p>
            <a:r>
              <a:rPr lang="en-US" sz="1600" dirty="0">
                <a:solidFill>
                  <a:schemeClr val="bg1"/>
                </a:solidFill>
              </a:rPr>
              <a:t>Help with putting up flyers for BEACH study</a:t>
            </a:r>
          </a:p>
        </p:txBody>
      </p:sp>
      <p:sp>
        <p:nvSpPr>
          <p:cNvPr id="13" name="TextBox 12">
            <a:extLst>
              <a:ext uri="{FF2B5EF4-FFF2-40B4-BE49-F238E27FC236}">
                <a16:creationId xmlns:a16="http://schemas.microsoft.com/office/drawing/2014/main" id="{A0685E81-3A43-4847-B32F-E342F128B176}"/>
              </a:ext>
            </a:extLst>
          </p:cNvPr>
          <p:cNvSpPr txBox="1"/>
          <p:nvPr/>
        </p:nvSpPr>
        <p:spPr>
          <a:xfrm>
            <a:off x="3078322" y="3300540"/>
            <a:ext cx="2179477" cy="1323439"/>
          </a:xfrm>
          <a:prstGeom prst="rect">
            <a:avLst/>
          </a:prstGeom>
          <a:noFill/>
        </p:spPr>
        <p:txBody>
          <a:bodyPr wrap="square" rtlCol="0">
            <a:spAutoFit/>
          </a:bodyPr>
          <a:lstStyle/>
          <a:p>
            <a:r>
              <a:rPr lang="en-US" sz="1600" dirty="0">
                <a:solidFill>
                  <a:schemeClr val="bg1"/>
                </a:solidFill>
              </a:rPr>
              <a:t>Creating cards (holiday, birthday, thank you) and sending out cards to participants</a:t>
            </a:r>
          </a:p>
        </p:txBody>
      </p:sp>
    </p:spTree>
    <p:extLst>
      <p:ext uri="{BB962C8B-B14F-4D97-AF65-F5344CB8AC3E}">
        <p14:creationId xmlns:p14="http://schemas.microsoft.com/office/powerpoint/2010/main" val="19890227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DATA inventory</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3" name="TextBox 22"/>
          <p:cNvSpPr txBox="1"/>
          <p:nvPr/>
        </p:nvSpPr>
        <p:spPr>
          <a:xfrm>
            <a:off x="746342" y="3214131"/>
            <a:ext cx="10913918" cy="1015663"/>
          </a:xfrm>
          <a:prstGeom prst="rect">
            <a:avLst/>
          </a:prstGeom>
          <a:noFill/>
        </p:spPr>
        <p:txBody>
          <a:bodyPr wrap="square" rtlCol="0">
            <a:spAutoFit/>
          </a:bodyPr>
          <a:lstStyle/>
          <a:p>
            <a:r>
              <a:rPr lang="en-US" sz="2000" dirty="0">
                <a:solidFill>
                  <a:schemeClr val="bg1"/>
                </a:solidFill>
                <a:latin typeface="Arial Black"/>
                <a:cs typeface="Calibri"/>
              </a:rPr>
              <a:t>Specific Aims</a:t>
            </a:r>
          </a:p>
          <a:p>
            <a:pPr marL="342900" indent="-342900">
              <a:buFont typeface="Arial" panose="020B0604020202020204" pitchFamily="34" charset="0"/>
              <a:buChar char="•"/>
            </a:pPr>
            <a:r>
              <a:rPr lang="en-US" sz="2000" dirty="0">
                <a:solidFill>
                  <a:schemeClr val="bg1"/>
                </a:solidFill>
                <a:latin typeface="Arial Black"/>
                <a:cs typeface="Calibri"/>
              </a:rPr>
              <a:t>Provide overview of data entry </a:t>
            </a:r>
          </a:p>
          <a:p>
            <a:pPr marL="342900" indent="-342900">
              <a:buFont typeface="Arial" panose="020B0604020202020204" pitchFamily="34" charset="0"/>
              <a:buChar char="•"/>
            </a:pPr>
            <a:r>
              <a:rPr lang="en-US" sz="2000" dirty="0">
                <a:solidFill>
                  <a:schemeClr val="bg1"/>
                </a:solidFill>
                <a:latin typeface="Arial Black"/>
                <a:cs typeface="Calibri"/>
              </a:rPr>
              <a:t>Provide overview of data inventory </a:t>
            </a:r>
            <a:endParaRPr lang="en-US" sz="2000" dirty="0">
              <a:solidFill>
                <a:schemeClr val="bg1"/>
              </a:solidFill>
              <a:latin typeface="Calibri"/>
              <a:cs typeface="Calibri"/>
            </a:endParaRPr>
          </a:p>
        </p:txBody>
      </p:sp>
      <p:sp>
        <p:nvSpPr>
          <p:cNvPr id="11" name="TextBox 10"/>
          <p:cNvSpPr txBox="1"/>
          <p:nvPr/>
        </p:nvSpPr>
        <p:spPr>
          <a:xfrm>
            <a:off x="6858000" y="1325983"/>
            <a:ext cx="4572000" cy="5847755"/>
          </a:xfrm>
          <a:prstGeom prst="rect">
            <a:avLst/>
          </a:prstGeom>
          <a:noFill/>
        </p:spPr>
        <p:txBody>
          <a:bodyPr wrap="square" rtlCol="0">
            <a:spAutoFit/>
          </a:bodyPr>
          <a:lstStyle/>
          <a:p>
            <a:r>
              <a:rPr lang="en-US" sz="2000" dirty="0">
                <a:solidFill>
                  <a:schemeClr val="bg1"/>
                </a:solidFill>
                <a:latin typeface="Arial Black"/>
                <a:cs typeface="Arial Black"/>
              </a:rPr>
              <a:t>Data Types </a:t>
            </a:r>
            <a:endParaRPr lang="en-US" sz="2000" dirty="0">
              <a:solidFill>
                <a:schemeClr val="bg1"/>
              </a:solidFill>
              <a:latin typeface="Calibri"/>
              <a:cs typeface="Calibri"/>
            </a:endParaRPr>
          </a:p>
          <a:p>
            <a:pPr marL="285750" indent="-285750">
              <a:buFont typeface="Courier New"/>
              <a:buChar char="o"/>
            </a:pPr>
            <a:r>
              <a:rPr lang="en-US" sz="1600" dirty="0">
                <a:solidFill>
                  <a:schemeClr val="bg1"/>
                </a:solidFill>
                <a:latin typeface="Calibri"/>
                <a:cs typeface="Calibri"/>
              </a:rPr>
              <a:t>Electronic Health Records (EHR)</a:t>
            </a:r>
          </a:p>
          <a:p>
            <a:pPr marL="285750" indent="-285750">
              <a:buFont typeface="Courier New"/>
              <a:buChar char="o"/>
            </a:pPr>
            <a:r>
              <a:rPr lang="en-US" sz="1600" dirty="0">
                <a:solidFill>
                  <a:schemeClr val="bg1"/>
                </a:solidFill>
                <a:latin typeface="Calibri"/>
                <a:cs typeface="Calibri"/>
              </a:rPr>
              <a:t>Biological Samples</a:t>
            </a:r>
          </a:p>
          <a:p>
            <a:pPr marL="742950" lvl="1" indent="-285750">
              <a:buFont typeface="Courier New"/>
              <a:buChar char="o"/>
            </a:pPr>
            <a:r>
              <a:rPr lang="en-US" sz="1600" dirty="0">
                <a:solidFill>
                  <a:schemeClr val="bg1"/>
                </a:solidFill>
                <a:latin typeface="Calibri"/>
                <a:cs typeface="Calibri"/>
              </a:rPr>
              <a:t>E.g., urine, saliva, stool, breast milk</a:t>
            </a:r>
          </a:p>
          <a:p>
            <a:pPr marL="742950" lvl="1" indent="-285750">
              <a:buFont typeface="Courier New"/>
              <a:buChar char="o"/>
            </a:pPr>
            <a:r>
              <a:rPr lang="en-US" sz="1600" dirty="0">
                <a:solidFill>
                  <a:schemeClr val="bg1"/>
                </a:solidFill>
                <a:latin typeface="Calibri"/>
                <a:cs typeface="Calibri"/>
              </a:rPr>
              <a:t>(Collected from mom and baby, at different points during study)</a:t>
            </a:r>
          </a:p>
          <a:p>
            <a:pPr marL="285750" indent="-285750">
              <a:buFont typeface="Courier New"/>
              <a:buChar char="o"/>
            </a:pPr>
            <a:r>
              <a:rPr lang="en-US" sz="1600" dirty="0">
                <a:solidFill>
                  <a:schemeClr val="bg1"/>
                </a:solidFill>
                <a:latin typeface="Calibri"/>
                <a:cs typeface="Calibri"/>
              </a:rPr>
              <a:t>Self-Reported Data</a:t>
            </a:r>
          </a:p>
          <a:p>
            <a:pPr marL="742950" lvl="1" indent="-285750">
              <a:buFont typeface="Courier New"/>
              <a:buChar char="o"/>
            </a:pPr>
            <a:r>
              <a:rPr lang="en-US" sz="1600" dirty="0">
                <a:solidFill>
                  <a:schemeClr val="bg1"/>
                </a:solidFill>
                <a:latin typeface="Calibri"/>
                <a:cs typeface="Calibri"/>
              </a:rPr>
              <a:t>General questionnaires</a:t>
            </a:r>
          </a:p>
          <a:p>
            <a:pPr marL="742950" lvl="1" indent="-285750">
              <a:buFont typeface="Courier New"/>
              <a:buChar char="o"/>
            </a:pPr>
            <a:r>
              <a:rPr lang="en-US" sz="1600" dirty="0">
                <a:solidFill>
                  <a:schemeClr val="bg1"/>
                </a:solidFill>
                <a:latin typeface="Calibri"/>
                <a:cs typeface="Calibri"/>
              </a:rPr>
              <a:t>Phone interviews</a:t>
            </a:r>
          </a:p>
          <a:p>
            <a:pPr marL="742950" lvl="1" indent="-285750">
              <a:buFont typeface="Courier New"/>
              <a:buChar char="o"/>
            </a:pPr>
            <a:r>
              <a:rPr lang="en-US" sz="1600" dirty="0">
                <a:solidFill>
                  <a:schemeClr val="bg1"/>
                </a:solidFill>
                <a:latin typeface="Calibri"/>
                <a:cs typeface="Calibri"/>
              </a:rPr>
              <a:t>Emails</a:t>
            </a:r>
          </a:p>
          <a:p>
            <a:pPr marL="742950" lvl="1" indent="-285750">
              <a:buFont typeface="Courier New"/>
              <a:buChar char="o"/>
            </a:pPr>
            <a:r>
              <a:rPr lang="en-US" sz="1600" dirty="0">
                <a:solidFill>
                  <a:schemeClr val="bg1"/>
                </a:solidFill>
                <a:latin typeface="Calibri"/>
                <a:cs typeface="Calibri"/>
              </a:rPr>
              <a:t>Data inventory (?)</a:t>
            </a:r>
          </a:p>
          <a:p>
            <a:pPr marL="285750" indent="-285750">
              <a:buFont typeface="Courier New"/>
              <a:buChar char="o"/>
            </a:pPr>
            <a:r>
              <a:rPr lang="en-US" sz="1600" dirty="0">
                <a:solidFill>
                  <a:schemeClr val="bg1"/>
                </a:solidFill>
                <a:latin typeface="Calibri"/>
                <a:cs typeface="Calibri"/>
              </a:rPr>
              <a:t>Clinic Visit Data (CRC Data)</a:t>
            </a:r>
          </a:p>
          <a:p>
            <a:pPr marL="742950" lvl="1" indent="-285750">
              <a:buFont typeface="Courier New"/>
              <a:buChar char="o"/>
            </a:pPr>
            <a:r>
              <a:rPr lang="en-US" sz="1600" dirty="0">
                <a:solidFill>
                  <a:schemeClr val="bg1"/>
                </a:solidFill>
                <a:latin typeface="Calibri"/>
                <a:cs typeface="Calibri"/>
              </a:rPr>
              <a:t>Visit Date</a:t>
            </a:r>
          </a:p>
          <a:p>
            <a:pPr marL="742950" lvl="1" indent="-285750">
              <a:buFont typeface="Courier New"/>
              <a:buChar char="o"/>
            </a:pPr>
            <a:r>
              <a:rPr lang="en-US" sz="1600" dirty="0">
                <a:solidFill>
                  <a:schemeClr val="bg1"/>
                </a:solidFill>
                <a:latin typeface="Calibri"/>
                <a:cs typeface="Calibri"/>
              </a:rPr>
              <a:t>Participant ID</a:t>
            </a:r>
          </a:p>
          <a:p>
            <a:pPr marL="742950" lvl="1" indent="-285750">
              <a:buFont typeface="Courier New"/>
              <a:buChar char="o"/>
            </a:pPr>
            <a:r>
              <a:rPr lang="en-US" sz="1600" dirty="0">
                <a:solidFill>
                  <a:schemeClr val="bg1"/>
                </a:solidFill>
                <a:latin typeface="Calibri"/>
                <a:cs typeface="Calibri"/>
              </a:rPr>
              <a:t>Barcodes (for tubes)</a:t>
            </a:r>
          </a:p>
          <a:p>
            <a:pPr marL="742950" lvl="1" indent="-285750">
              <a:buFont typeface="Courier New"/>
              <a:buChar char="o"/>
            </a:pPr>
            <a:r>
              <a:rPr lang="en-US" sz="1600" dirty="0">
                <a:solidFill>
                  <a:schemeClr val="bg1"/>
                </a:solidFill>
                <a:latin typeface="Calibri"/>
                <a:cs typeface="Calibri"/>
              </a:rPr>
              <a:t>Sample type</a:t>
            </a:r>
          </a:p>
          <a:p>
            <a:pPr marL="285750" indent="-285750">
              <a:buFont typeface="Courier New"/>
              <a:buChar char="o"/>
            </a:pPr>
            <a:r>
              <a:rPr lang="en-US" sz="1600" dirty="0">
                <a:solidFill>
                  <a:schemeClr val="bg1"/>
                </a:solidFill>
                <a:latin typeface="Calibri"/>
                <a:cs typeface="Calibri"/>
              </a:rPr>
              <a:t>Regulatory and Admin</a:t>
            </a:r>
          </a:p>
          <a:p>
            <a:pPr marL="742950" lvl="1" indent="-285750">
              <a:buFont typeface="Courier New"/>
              <a:buChar char="o"/>
            </a:pPr>
            <a:r>
              <a:rPr lang="en-US" sz="1600" dirty="0">
                <a:solidFill>
                  <a:schemeClr val="bg1"/>
                </a:solidFill>
                <a:latin typeface="Calibri"/>
                <a:cs typeface="Calibri"/>
              </a:rPr>
              <a:t>Incentives (gift cards, cookies?)</a:t>
            </a:r>
          </a:p>
          <a:p>
            <a:pPr marL="742950" lvl="1" indent="-285750">
              <a:buFont typeface="Courier New"/>
              <a:buChar char="o"/>
            </a:pPr>
            <a:r>
              <a:rPr lang="en-US" sz="1600" dirty="0">
                <a:solidFill>
                  <a:schemeClr val="bg1"/>
                </a:solidFill>
                <a:latin typeface="Calibri"/>
                <a:cs typeface="Calibri"/>
              </a:rPr>
              <a:t>IRB</a:t>
            </a:r>
          </a:p>
          <a:p>
            <a:pPr marL="742950" lvl="1" indent="-285750">
              <a:buFont typeface="Courier New"/>
              <a:buChar char="o"/>
            </a:pPr>
            <a:endParaRPr lang="en-US" sz="1600" dirty="0">
              <a:solidFill>
                <a:schemeClr val="bg1"/>
              </a:solidFill>
              <a:latin typeface="Calibri"/>
              <a:cs typeface="Calibri"/>
            </a:endParaRPr>
          </a:p>
          <a:p>
            <a:pPr marL="742950" lvl="1" indent="-285750">
              <a:buFont typeface="Courier New"/>
              <a:buChar char="o"/>
            </a:pPr>
            <a:endParaRPr lang="en-US" sz="2400" dirty="0">
              <a:solidFill>
                <a:schemeClr val="bg1"/>
              </a:solidFill>
              <a:latin typeface="Calibri"/>
              <a:cs typeface="Calibri"/>
            </a:endParaRPr>
          </a:p>
          <a:p>
            <a:pPr marL="742950" lvl="1" indent="-285750">
              <a:buFont typeface="Courier New"/>
              <a:buChar char="o"/>
            </a:pPr>
            <a:endParaRPr lang="en-US" sz="2000" dirty="0">
              <a:solidFill>
                <a:schemeClr val="bg1"/>
              </a:solidFill>
              <a:latin typeface="Calibri"/>
              <a:cs typeface="Calibri"/>
            </a:endParaRPr>
          </a:p>
        </p:txBody>
      </p:sp>
      <p:sp>
        <p:nvSpPr>
          <p:cNvPr id="12" name="TextBox 11"/>
          <p:cNvSpPr txBox="1"/>
          <p:nvPr/>
        </p:nvSpPr>
        <p:spPr>
          <a:xfrm>
            <a:off x="746342" y="1427041"/>
            <a:ext cx="6189518" cy="1569660"/>
          </a:xfrm>
          <a:prstGeom prst="rect">
            <a:avLst/>
          </a:prstGeom>
          <a:noFill/>
        </p:spPr>
        <p:txBody>
          <a:bodyPr wrap="square" rtlCol="0">
            <a:spAutoFit/>
          </a:bodyPr>
          <a:lstStyle/>
          <a:p>
            <a:r>
              <a:rPr lang="en-US" sz="2400" dirty="0">
                <a:solidFill>
                  <a:schemeClr val="bg1"/>
                </a:solidFill>
                <a:latin typeface="Arial Black"/>
                <a:cs typeface="Arial Black"/>
              </a:rPr>
              <a:t>Over-Arching Goal </a:t>
            </a:r>
            <a:endParaRPr lang="en-US" sz="2400" dirty="0">
              <a:solidFill>
                <a:schemeClr val="bg1"/>
              </a:solidFill>
              <a:latin typeface="Calibri"/>
              <a:cs typeface="Calibri"/>
            </a:endParaRPr>
          </a:p>
          <a:p>
            <a:r>
              <a:rPr lang="en-US" sz="2400" dirty="0">
                <a:solidFill>
                  <a:schemeClr val="bg1"/>
                </a:solidFill>
                <a:latin typeface="Calibri"/>
                <a:cs typeface="Calibri"/>
              </a:rPr>
              <a:t>The goal of this presentation is to provide an overview of data entry and data inventory for the BEACH study. </a:t>
            </a:r>
          </a:p>
        </p:txBody>
      </p:sp>
    </p:spTree>
    <p:extLst>
      <p:ext uri="{BB962C8B-B14F-4D97-AF65-F5344CB8AC3E}">
        <p14:creationId xmlns:p14="http://schemas.microsoft.com/office/powerpoint/2010/main" val="118857865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B6511-5437-4560-8711-B97E52FA7650}"/>
              </a:ext>
            </a:extLst>
          </p:cNvPr>
          <p:cNvPicPr>
            <a:picLocks noChangeAspect="1"/>
          </p:cNvPicPr>
          <p:nvPr/>
        </p:nvPicPr>
        <p:blipFill>
          <a:blip r:embed="rId2"/>
          <a:stretch>
            <a:fillRect/>
          </a:stretch>
        </p:blipFill>
        <p:spPr>
          <a:xfrm>
            <a:off x="457200" y="47625"/>
            <a:ext cx="11430000" cy="642937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58076511"/>
              </p:ext>
            </p:extLst>
          </p:nvPr>
        </p:nvGraphicFramePr>
        <p:xfrm>
          <a:off x="457200" y="5410200"/>
          <a:ext cx="3733801" cy="1259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782821837"/>
                    </a:ext>
                  </a:extLst>
                </a:gridCol>
                <a:gridCol w="1143000">
                  <a:extLst>
                    <a:ext uri="{9D8B030D-6E8A-4147-A177-3AD203B41FA5}">
                      <a16:colId xmlns:a16="http://schemas.microsoft.com/office/drawing/2014/main" val="933783073"/>
                    </a:ext>
                  </a:extLst>
                </a:gridCol>
                <a:gridCol w="1066801">
                  <a:extLst>
                    <a:ext uri="{9D8B030D-6E8A-4147-A177-3AD203B41FA5}">
                      <a16:colId xmlns:a16="http://schemas.microsoft.com/office/drawing/2014/main" val="1359868054"/>
                    </a:ext>
                  </a:extLst>
                </a:gridCol>
              </a:tblGrid>
              <a:tr h="370840">
                <a:tc>
                  <a:txBody>
                    <a:bodyPr/>
                    <a:lstStyle/>
                    <a:p>
                      <a:endParaRPr lang="en-US" sz="1400" dirty="0"/>
                    </a:p>
                  </a:txBody>
                  <a:tcPr/>
                </a:tc>
                <a:tc>
                  <a:txBody>
                    <a:bodyPr/>
                    <a:lstStyle/>
                    <a:p>
                      <a:r>
                        <a:rPr lang="en-US" sz="1400" dirty="0"/>
                        <a:t>N</a:t>
                      </a:r>
                      <a:r>
                        <a:rPr lang="en-US" sz="1400" baseline="0" dirty="0"/>
                        <a:t>W (BMI&lt;25)</a:t>
                      </a:r>
                      <a:endParaRPr lang="en-US" sz="1400" dirty="0"/>
                    </a:p>
                  </a:txBody>
                  <a:tcPr/>
                </a:tc>
                <a:tc>
                  <a:txBody>
                    <a:bodyPr/>
                    <a:lstStyle/>
                    <a:p>
                      <a:r>
                        <a:rPr lang="en-US" sz="1400" dirty="0"/>
                        <a:t>Ob </a:t>
                      </a:r>
                    </a:p>
                    <a:p>
                      <a:r>
                        <a:rPr lang="en-US" sz="1400" dirty="0"/>
                        <a:t>(BMI&gt;30)</a:t>
                      </a:r>
                    </a:p>
                  </a:txBody>
                  <a:tcPr/>
                </a:tc>
                <a:extLst>
                  <a:ext uri="{0D108BD9-81ED-4DB2-BD59-A6C34878D82A}">
                    <a16:rowId xmlns:a16="http://schemas.microsoft.com/office/drawing/2014/main" val="2447123741"/>
                  </a:ext>
                </a:extLst>
              </a:tr>
              <a:tr h="370840">
                <a:tc>
                  <a:txBody>
                    <a:bodyPr/>
                    <a:lstStyle/>
                    <a:p>
                      <a:r>
                        <a:rPr lang="en-US" sz="1400" dirty="0"/>
                        <a:t>VG (Vaginal)</a:t>
                      </a:r>
                    </a:p>
                  </a:txBody>
                  <a:tcPr/>
                </a:tc>
                <a:tc>
                  <a:txBody>
                    <a:bodyPr/>
                    <a:lstStyle/>
                    <a:p>
                      <a:r>
                        <a:rPr lang="en-US" sz="1400" dirty="0"/>
                        <a:t>25</a:t>
                      </a:r>
                    </a:p>
                  </a:txBody>
                  <a:tcPr/>
                </a:tc>
                <a:tc>
                  <a:txBody>
                    <a:bodyPr/>
                    <a:lstStyle/>
                    <a:p>
                      <a:r>
                        <a:rPr lang="en-US" sz="1400" dirty="0"/>
                        <a:t>25</a:t>
                      </a:r>
                    </a:p>
                  </a:txBody>
                  <a:tcPr/>
                </a:tc>
                <a:extLst>
                  <a:ext uri="{0D108BD9-81ED-4DB2-BD59-A6C34878D82A}">
                    <a16:rowId xmlns:a16="http://schemas.microsoft.com/office/drawing/2014/main" val="1370539041"/>
                  </a:ext>
                </a:extLst>
              </a:tr>
              <a:tr h="370840">
                <a:tc>
                  <a:txBody>
                    <a:bodyPr/>
                    <a:lstStyle/>
                    <a:p>
                      <a:r>
                        <a:rPr lang="en-US" sz="1400" dirty="0"/>
                        <a:t>CS (C-section)</a:t>
                      </a:r>
                    </a:p>
                  </a:txBody>
                  <a:tcPr/>
                </a:tc>
                <a:tc>
                  <a:txBody>
                    <a:bodyPr/>
                    <a:lstStyle/>
                    <a:p>
                      <a:r>
                        <a:rPr lang="en-US" sz="1400" dirty="0"/>
                        <a:t>25</a:t>
                      </a:r>
                    </a:p>
                  </a:txBody>
                  <a:tcPr/>
                </a:tc>
                <a:tc>
                  <a:txBody>
                    <a:bodyPr/>
                    <a:lstStyle/>
                    <a:p>
                      <a:r>
                        <a:rPr lang="en-US" sz="1400" dirty="0"/>
                        <a:t>25</a:t>
                      </a:r>
                    </a:p>
                  </a:txBody>
                  <a:tcPr/>
                </a:tc>
                <a:extLst>
                  <a:ext uri="{0D108BD9-81ED-4DB2-BD59-A6C34878D82A}">
                    <a16:rowId xmlns:a16="http://schemas.microsoft.com/office/drawing/2014/main" val="3027224690"/>
                  </a:ext>
                </a:extLst>
              </a:tr>
            </a:tbl>
          </a:graphicData>
        </a:graphic>
      </p:graphicFrame>
    </p:spTree>
    <p:extLst>
      <p:ext uri="{BB962C8B-B14F-4D97-AF65-F5344CB8AC3E}">
        <p14:creationId xmlns:p14="http://schemas.microsoft.com/office/powerpoint/2010/main" val="10441162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9900" y="1479847"/>
            <a:ext cx="13131800" cy="4381500"/>
            <a:chOff x="-469900" y="1238250"/>
            <a:chExt cx="13131800" cy="4381500"/>
          </a:xfrm>
        </p:grpSpPr>
        <p:pic>
          <p:nvPicPr>
            <p:cNvPr id="5" name="Picture 4"/>
            <p:cNvPicPr>
              <a:picLocks noChangeAspect="1"/>
            </p:cNvPicPr>
            <p:nvPr/>
          </p:nvPicPr>
          <p:blipFill>
            <a:blip r:embed="rId3"/>
            <a:stretch>
              <a:fillRect/>
            </a:stretch>
          </p:blipFill>
          <p:spPr>
            <a:xfrm>
              <a:off x="11722100" y="1238250"/>
              <a:ext cx="939800" cy="4381500"/>
            </a:xfrm>
            <a:prstGeom prst="rect">
              <a:avLst/>
            </a:prstGeom>
          </p:spPr>
        </p:pic>
        <p:pic>
          <p:nvPicPr>
            <p:cNvPr id="7" name="Picture 6"/>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p:cNvSpPr txBox="1"/>
          <p:nvPr/>
        </p:nvSpPr>
        <p:spPr>
          <a:xfrm>
            <a:off x="8876749" y="2746518"/>
            <a:ext cx="2133600"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clinical study</a:t>
            </a:r>
          </a:p>
        </p:txBody>
      </p:sp>
      <p:sp>
        <p:nvSpPr>
          <p:cNvPr id="12" name="TextBox 11"/>
          <p:cNvSpPr txBox="1"/>
          <p:nvPr/>
        </p:nvSpPr>
        <p:spPr>
          <a:xfrm>
            <a:off x="3501349" y="5855503"/>
            <a:ext cx="3044802"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computing analysis </a:t>
            </a:r>
          </a:p>
        </p:txBody>
      </p:sp>
      <p:sp>
        <p:nvSpPr>
          <p:cNvPr id="10" name="TextBox 9"/>
          <p:cNvSpPr txBox="1"/>
          <p:nvPr/>
        </p:nvSpPr>
        <p:spPr>
          <a:xfrm>
            <a:off x="3901440" y="614127"/>
            <a:ext cx="2057400"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engagement</a:t>
            </a:r>
          </a:p>
        </p:txBody>
      </p:sp>
      <p:sp>
        <p:nvSpPr>
          <p:cNvPr id="16" name="TextBox 15"/>
          <p:cNvSpPr txBox="1"/>
          <p:nvPr/>
        </p:nvSpPr>
        <p:spPr>
          <a:xfrm>
            <a:off x="6585382" y="614126"/>
            <a:ext cx="2654476"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qualitative study</a:t>
            </a:r>
          </a:p>
        </p:txBody>
      </p:sp>
      <p:sp>
        <p:nvSpPr>
          <p:cNvPr id="17" name="TextBox 16"/>
          <p:cNvSpPr txBox="1"/>
          <p:nvPr/>
        </p:nvSpPr>
        <p:spPr>
          <a:xfrm>
            <a:off x="6864611" y="5860796"/>
            <a:ext cx="2654476"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lab processing</a:t>
            </a:r>
          </a:p>
        </p:txBody>
      </p:sp>
      <p:cxnSp>
        <p:nvCxnSpPr>
          <p:cNvPr id="23" name="Straight Connector 22"/>
          <p:cNvCxnSpPr/>
          <p:nvPr/>
        </p:nvCxnSpPr>
        <p:spPr>
          <a:xfrm>
            <a:off x="5256239" y="1767814"/>
            <a:ext cx="1820069" cy="0"/>
          </a:xfrm>
          <a:prstGeom prst="line">
            <a:avLst/>
          </a:prstGeom>
          <a:ln/>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3955024" y="1547822"/>
            <a:ext cx="4485929" cy="3821466"/>
            <a:chOff x="6570655" y="1585384"/>
            <a:chExt cx="4485929" cy="3821466"/>
          </a:xfrm>
        </p:grpSpPr>
        <p:sp>
          <p:nvSpPr>
            <p:cNvPr id="30" name="Hexagon 29"/>
            <p:cNvSpPr/>
            <p:nvPr/>
          </p:nvSpPr>
          <p:spPr>
            <a:xfrm>
              <a:off x="6570655" y="1585384"/>
              <a:ext cx="4485929" cy="3821466"/>
            </a:xfrm>
            <a:prstGeom prst="hexagon">
              <a:avLst>
                <a:gd name="adj" fmla="val 29404"/>
                <a:gd name="vf" fmla="val 115470"/>
              </a:avLst>
            </a:prstGeom>
            <a:solidFill>
              <a:srgbClr val="EAB267"/>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p:cNvSpPr/>
            <p:nvPr/>
          </p:nvSpPr>
          <p:spPr>
            <a:xfrm>
              <a:off x="6718030" y="1712188"/>
              <a:ext cx="4191177" cy="3550559"/>
            </a:xfrm>
            <a:prstGeom prst="hexagon">
              <a:avLst>
                <a:gd name="adj" fmla="val 29404"/>
                <a:gd name="vf" fmla="val 115470"/>
              </a:avLst>
            </a:prstGeom>
            <a:solidFill>
              <a:srgbClr val="17263E"/>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1600199" y="2862428"/>
            <a:ext cx="3247737" cy="989621"/>
          </a:xfrm>
          <a:prstGeom prst="rect">
            <a:avLst/>
          </a:prstGeom>
          <a:solidFill>
            <a:srgbClr val="F07830"/>
          </a:solidFill>
          <a:ln w="50800">
            <a:solidFill>
              <a:schemeClr val="bg1"/>
            </a:solidFill>
          </a:ln>
        </p:spPr>
        <p:txBody>
          <a:bodyPr wrap="square" rtlCol="0">
            <a:spAutoFit/>
          </a:bodyPr>
          <a:lstStyle/>
          <a:p>
            <a:endParaRPr lang="en-US" dirty="0"/>
          </a:p>
        </p:txBody>
      </p:sp>
      <p:grpSp>
        <p:nvGrpSpPr>
          <p:cNvPr id="14" name="Group 13">
            <a:extLst>
              <a:ext uri="{FF2B5EF4-FFF2-40B4-BE49-F238E27FC236}">
                <a16:creationId xmlns:a16="http://schemas.microsoft.com/office/drawing/2014/main" id="{3AC6A299-3DBA-634C-BB01-F685268CF9A0}"/>
              </a:ext>
            </a:extLst>
          </p:cNvPr>
          <p:cNvGrpSpPr/>
          <p:nvPr/>
        </p:nvGrpSpPr>
        <p:grpSpPr>
          <a:xfrm>
            <a:off x="6936267" y="4827642"/>
            <a:ext cx="994408" cy="994408"/>
            <a:chOff x="6692427" y="4827642"/>
            <a:chExt cx="994408" cy="994408"/>
          </a:xfrm>
        </p:grpSpPr>
        <p:sp>
          <p:nvSpPr>
            <p:cNvPr id="42" name="Flowchart: Connector 41"/>
            <p:cNvSpPr/>
            <p:nvPr/>
          </p:nvSpPr>
          <p:spPr>
            <a:xfrm>
              <a:off x="6692427" y="4827642"/>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2432" y="5040851"/>
              <a:ext cx="634397" cy="567989"/>
            </a:xfrm>
            <a:prstGeom prst="rect">
              <a:avLst/>
            </a:prstGeom>
          </p:spPr>
        </p:pic>
      </p:grpSp>
      <p:grpSp>
        <p:nvGrpSpPr>
          <p:cNvPr id="9" name="Group 8">
            <a:extLst>
              <a:ext uri="{FF2B5EF4-FFF2-40B4-BE49-F238E27FC236}">
                <a16:creationId xmlns:a16="http://schemas.microsoft.com/office/drawing/2014/main" id="{2929DC3E-E29C-D441-A384-E5F2F318B604}"/>
              </a:ext>
            </a:extLst>
          </p:cNvPr>
          <p:cNvGrpSpPr/>
          <p:nvPr/>
        </p:nvGrpSpPr>
        <p:grpSpPr>
          <a:xfrm>
            <a:off x="7787814" y="2898902"/>
            <a:ext cx="994408" cy="994408"/>
            <a:chOff x="7543974" y="2898902"/>
            <a:chExt cx="994408" cy="994408"/>
          </a:xfrm>
        </p:grpSpPr>
        <p:sp>
          <p:nvSpPr>
            <p:cNvPr id="41" name="Flowchart: Connector 40"/>
            <p:cNvSpPr/>
            <p:nvPr/>
          </p:nvSpPr>
          <p:spPr>
            <a:xfrm>
              <a:off x="7543974" y="2898902"/>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9358" y="3083980"/>
              <a:ext cx="548660" cy="624252"/>
            </a:xfrm>
            <a:prstGeom prst="rect">
              <a:avLst/>
            </a:prstGeom>
          </p:spPr>
        </p:pic>
      </p:grpSp>
      <p:grpSp>
        <p:nvGrpSpPr>
          <p:cNvPr id="3" name="Group 2">
            <a:extLst>
              <a:ext uri="{FF2B5EF4-FFF2-40B4-BE49-F238E27FC236}">
                <a16:creationId xmlns:a16="http://schemas.microsoft.com/office/drawing/2014/main" id="{921CCF0B-7D3F-BA48-A92F-C39CA597BCD0}"/>
              </a:ext>
            </a:extLst>
          </p:cNvPr>
          <p:cNvGrpSpPr/>
          <p:nvPr/>
        </p:nvGrpSpPr>
        <p:grpSpPr>
          <a:xfrm>
            <a:off x="6833735" y="1186749"/>
            <a:ext cx="994408" cy="994408"/>
            <a:chOff x="6589895" y="1186749"/>
            <a:chExt cx="994408" cy="994408"/>
          </a:xfrm>
        </p:grpSpPr>
        <p:sp>
          <p:nvSpPr>
            <p:cNvPr id="40" name="Flowchart: Connector 39"/>
            <p:cNvSpPr/>
            <p:nvPr/>
          </p:nvSpPr>
          <p:spPr>
            <a:xfrm>
              <a:off x="6589895" y="1186749"/>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6762" y="1463253"/>
              <a:ext cx="546754" cy="433305"/>
            </a:xfrm>
            <a:prstGeom prst="rect">
              <a:avLst/>
            </a:prstGeom>
          </p:spPr>
        </p:pic>
      </p:grpSp>
      <p:grpSp>
        <p:nvGrpSpPr>
          <p:cNvPr id="15" name="Group 14">
            <a:extLst>
              <a:ext uri="{FF2B5EF4-FFF2-40B4-BE49-F238E27FC236}">
                <a16:creationId xmlns:a16="http://schemas.microsoft.com/office/drawing/2014/main" id="{88E96BEB-1880-AE4E-9679-C8D3592B6956}"/>
              </a:ext>
            </a:extLst>
          </p:cNvPr>
          <p:cNvGrpSpPr/>
          <p:nvPr/>
        </p:nvGrpSpPr>
        <p:grpSpPr>
          <a:xfrm>
            <a:off x="4566972" y="4746457"/>
            <a:ext cx="994408" cy="994408"/>
            <a:chOff x="4323132" y="4746457"/>
            <a:chExt cx="994408" cy="994408"/>
          </a:xfrm>
        </p:grpSpPr>
        <p:sp>
          <p:nvSpPr>
            <p:cNvPr id="43" name="Flowchart: Connector 42"/>
            <p:cNvSpPr/>
            <p:nvPr/>
          </p:nvSpPr>
          <p:spPr>
            <a:xfrm>
              <a:off x="4323132" y="4746457"/>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516427" y="5056578"/>
              <a:ext cx="574069" cy="471627"/>
            </a:xfrm>
            <a:prstGeom prst="rect">
              <a:avLst/>
            </a:prstGeom>
          </p:spPr>
        </p:pic>
      </p:grpSp>
      <p:grpSp>
        <p:nvGrpSpPr>
          <p:cNvPr id="2" name="Group 1">
            <a:extLst>
              <a:ext uri="{FF2B5EF4-FFF2-40B4-BE49-F238E27FC236}">
                <a16:creationId xmlns:a16="http://schemas.microsoft.com/office/drawing/2014/main" id="{22996E69-3A93-C64E-985D-6C57AA1BD31B}"/>
              </a:ext>
            </a:extLst>
          </p:cNvPr>
          <p:cNvGrpSpPr/>
          <p:nvPr/>
        </p:nvGrpSpPr>
        <p:grpSpPr>
          <a:xfrm>
            <a:off x="4566972" y="1186749"/>
            <a:ext cx="994408" cy="994408"/>
            <a:chOff x="4323132" y="1186749"/>
            <a:chExt cx="994408" cy="994408"/>
          </a:xfrm>
        </p:grpSpPr>
        <p:sp>
          <p:nvSpPr>
            <p:cNvPr id="35" name="Flowchart: Connector 34"/>
            <p:cNvSpPr/>
            <p:nvPr/>
          </p:nvSpPr>
          <p:spPr>
            <a:xfrm>
              <a:off x="4323132" y="1186749"/>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6317" y="1483868"/>
              <a:ext cx="764891" cy="386258"/>
            </a:xfrm>
            <a:prstGeom prst="rect">
              <a:avLst/>
            </a:prstGeom>
          </p:spPr>
        </p:pic>
      </p:grpSp>
      <p:sp>
        <p:nvSpPr>
          <p:cNvPr id="36" name="TextBox 35">
            <a:extLst>
              <a:ext uri="{FF2B5EF4-FFF2-40B4-BE49-F238E27FC236}">
                <a16:creationId xmlns:a16="http://schemas.microsoft.com/office/drawing/2014/main" id="{71D4BC38-F35F-C04F-8063-7F001DBED5C9}"/>
              </a:ext>
            </a:extLst>
          </p:cNvPr>
          <p:cNvSpPr txBox="1"/>
          <p:nvPr/>
        </p:nvSpPr>
        <p:spPr>
          <a:xfrm>
            <a:off x="1600199" y="2971800"/>
            <a:ext cx="3247737" cy="830997"/>
          </a:xfrm>
          <a:prstGeom prst="rect">
            <a:avLst/>
          </a:prstGeom>
          <a:noFill/>
        </p:spPr>
        <p:txBody>
          <a:bodyPr wrap="square" rtlCol="0">
            <a:spAutoFit/>
          </a:bodyPr>
          <a:lstStyle/>
          <a:p>
            <a:pPr algn="ctr"/>
            <a:r>
              <a:rPr lang="en-US" sz="2400" b="1" dirty="0">
                <a:solidFill>
                  <a:schemeClr val="bg1"/>
                </a:solidFill>
                <a:latin typeface="Arial Black" panose="020B0604020202020204" pitchFamily="34" charset="0"/>
                <a:cs typeface="Arial Black" panose="020B0604020202020204" pitchFamily="34" charset="0"/>
              </a:rPr>
              <a:t>Lemas Lab Overview</a:t>
            </a:r>
          </a:p>
        </p:txBody>
      </p:sp>
      <p:sp>
        <p:nvSpPr>
          <p:cNvPr id="6" name="TextBox 5"/>
          <p:cNvSpPr txBox="1"/>
          <p:nvPr/>
        </p:nvSpPr>
        <p:spPr>
          <a:xfrm>
            <a:off x="8968831" y="3052878"/>
            <a:ext cx="2225391"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Biospecimens</a:t>
            </a:r>
          </a:p>
          <a:p>
            <a:pPr marL="285750" indent="-285750">
              <a:buFont typeface="Arial" panose="020B0604020202020204" pitchFamily="34" charset="0"/>
              <a:buChar char="•"/>
            </a:pPr>
            <a:r>
              <a:rPr lang="en-US" dirty="0">
                <a:solidFill>
                  <a:schemeClr val="bg1"/>
                </a:solidFill>
              </a:rPr>
              <a:t>Electronic Health Records</a:t>
            </a:r>
          </a:p>
          <a:p>
            <a:pPr marL="285750" indent="-285750">
              <a:buFont typeface="Arial" panose="020B0604020202020204" pitchFamily="34" charset="0"/>
              <a:buChar char="•"/>
            </a:pPr>
            <a:r>
              <a:rPr lang="en-US" dirty="0">
                <a:solidFill>
                  <a:schemeClr val="bg1"/>
                </a:solidFill>
              </a:rPr>
              <a:t>Self-reported</a:t>
            </a:r>
          </a:p>
          <a:p>
            <a:pPr marL="285750" indent="-285750">
              <a:buFont typeface="Arial" panose="020B0604020202020204" pitchFamily="34" charset="0"/>
              <a:buChar char="•"/>
            </a:pPr>
            <a:r>
              <a:rPr lang="en-US" dirty="0">
                <a:solidFill>
                  <a:schemeClr val="bg1"/>
                </a:solidFill>
              </a:rPr>
              <a:t>Clinic Visit Data (CRC Data)</a:t>
            </a:r>
          </a:p>
          <a:p>
            <a:pPr marL="285750" indent="-285750">
              <a:buFont typeface="Arial" panose="020B0604020202020204" pitchFamily="34" charset="0"/>
              <a:buChar char="•"/>
            </a:pPr>
            <a:r>
              <a:rPr lang="en-US" dirty="0">
                <a:solidFill>
                  <a:schemeClr val="bg1"/>
                </a:solidFill>
              </a:rPr>
              <a:t>Regulatory and Admin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8" name="Rectangle 7"/>
          <p:cNvSpPr/>
          <p:nvPr/>
        </p:nvSpPr>
        <p:spPr>
          <a:xfrm>
            <a:off x="7161376" y="2590800"/>
            <a:ext cx="4964992" cy="3018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48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pic>
        <p:nvPicPr>
          <p:cNvPr id="1026" name="Picture 2" descr="Electronic Health Record Icons - Download Free Vector Icons | Noun Project">
            <a:extLst>
              <a:ext uri="{FF2B5EF4-FFF2-40B4-BE49-F238E27FC236}">
                <a16:creationId xmlns:a16="http://schemas.microsoft.com/office/drawing/2014/main" id="{EEF44297-9F9B-4320-8745-1866587BA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091" y="354543"/>
            <a:ext cx="1071506" cy="900065"/>
          </a:xfrm>
          <a:prstGeom prst="rect">
            <a:avLst/>
          </a:prstGeom>
          <a:solidFill>
            <a:schemeClr val="bg1"/>
          </a:solidFill>
        </p:spPr>
      </p:pic>
      <p:sp>
        <p:nvSpPr>
          <p:cNvPr id="9" name="TextBox 8">
            <a:extLst>
              <a:ext uri="{FF2B5EF4-FFF2-40B4-BE49-F238E27FC236}">
                <a16:creationId xmlns:a16="http://schemas.microsoft.com/office/drawing/2014/main" id="{04537437-07EB-4EBA-B489-29F422028B20}"/>
              </a:ext>
            </a:extLst>
          </p:cNvPr>
          <p:cNvSpPr txBox="1"/>
          <p:nvPr/>
        </p:nvSpPr>
        <p:spPr>
          <a:xfrm>
            <a:off x="4608886" y="-15551"/>
            <a:ext cx="3458103" cy="369332"/>
          </a:xfrm>
          <a:prstGeom prst="rect">
            <a:avLst/>
          </a:prstGeom>
          <a:noFill/>
        </p:spPr>
        <p:txBody>
          <a:bodyPr wrap="square" rtlCol="0">
            <a:spAutoFit/>
          </a:bodyPr>
          <a:lstStyle/>
          <a:p>
            <a:r>
              <a:rPr lang="en-US" b="1" u="sng" dirty="0">
                <a:solidFill>
                  <a:schemeClr val="bg1"/>
                </a:solidFill>
                <a:latin typeface="+mj-lt"/>
              </a:rPr>
              <a:t>Electronic Health Records</a:t>
            </a:r>
          </a:p>
        </p:txBody>
      </p:sp>
      <p:pic>
        <p:nvPicPr>
          <p:cNvPr id="1028" name="Picture 4" descr="UF-Health Logo » College of Pharmacy » University of Florida">
            <a:extLst>
              <a:ext uri="{FF2B5EF4-FFF2-40B4-BE49-F238E27FC236}">
                <a16:creationId xmlns:a16="http://schemas.microsoft.com/office/drawing/2014/main" id="{DD721BC5-55D8-496F-BC09-E73B05AC78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6324" y="1675185"/>
            <a:ext cx="2017783" cy="825835"/>
          </a:xfrm>
          <a:prstGeom prst="rect">
            <a:avLst/>
          </a:prstGeom>
          <a:solidFill>
            <a:schemeClr val="bg1"/>
          </a:solidFill>
        </p:spPr>
      </p:pic>
      <p:pic>
        <p:nvPicPr>
          <p:cNvPr id="1030" name="Picture 6" descr="Home | North Florida Regional Medical Center | Gainesville, FL">
            <a:extLst>
              <a:ext uri="{FF2B5EF4-FFF2-40B4-BE49-F238E27FC236}">
                <a16:creationId xmlns:a16="http://schemas.microsoft.com/office/drawing/2014/main" id="{AB76994F-9C60-4094-AE29-F9ADD9C17F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1750" y="1791066"/>
            <a:ext cx="1851290" cy="4367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63FBF8-BF82-46B4-8978-B9D62DBB52B5}"/>
              </a:ext>
            </a:extLst>
          </p:cNvPr>
          <p:cNvSpPr txBox="1"/>
          <p:nvPr/>
        </p:nvSpPr>
        <p:spPr>
          <a:xfrm>
            <a:off x="8020163" y="1671366"/>
            <a:ext cx="1531030" cy="800219"/>
          </a:xfrm>
          <a:prstGeom prst="rect">
            <a:avLst/>
          </a:prstGeom>
          <a:solidFill>
            <a:schemeClr val="bg1"/>
          </a:solidFill>
        </p:spPr>
        <p:txBody>
          <a:bodyPr wrap="square" rtlCol="0">
            <a:spAutoFit/>
          </a:bodyPr>
          <a:lstStyle/>
          <a:p>
            <a:pPr algn="ctr"/>
            <a:r>
              <a:rPr lang="en-US" dirty="0"/>
              <a:t>Other EHR</a:t>
            </a:r>
          </a:p>
          <a:p>
            <a:pPr algn="ctr"/>
            <a:r>
              <a:rPr lang="en-US" sz="1400" dirty="0"/>
              <a:t>(continued on next page) </a:t>
            </a:r>
          </a:p>
        </p:txBody>
      </p:sp>
      <p:sp>
        <p:nvSpPr>
          <p:cNvPr id="13" name="Arrow: Bent-Up 12">
            <a:extLst>
              <a:ext uri="{FF2B5EF4-FFF2-40B4-BE49-F238E27FC236}">
                <a16:creationId xmlns:a16="http://schemas.microsoft.com/office/drawing/2014/main" id="{6213DDB2-48C2-4F59-9FC0-8D0CEA6A6816}"/>
              </a:ext>
            </a:extLst>
          </p:cNvPr>
          <p:cNvSpPr/>
          <p:nvPr/>
        </p:nvSpPr>
        <p:spPr>
          <a:xfrm rot="10800000">
            <a:off x="2322887" y="720871"/>
            <a:ext cx="2886383" cy="9000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284B640-D2DB-4887-AC87-0E0252997697}"/>
              </a:ext>
            </a:extLst>
          </p:cNvPr>
          <p:cNvSpPr/>
          <p:nvPr/>
        </p:nvSpPr>
        <p:spPr>
          <a:xfrm>
            <a:off x="5705622" y="1262761"/>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Pdf Icon from Files Pack | Free Download">
            <a:extLst>
              <a:ext uri="{FF2B5EF4-FFF2-40B4-BE49-F238E27FC236}">
                <a16:creationId xmlns:a16="http://schemas.microsoft.com/office/drawing/2014/main" id="{9F39055B-8485-4F37-80D7-47CB00E516F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142" r="24242"/>
          <a:stretch/>
        </p:blipFill>
        <p:spPr bwMode="auto">
          <a:xfrm>
            <a:off x="4926811" y="5084381"/>
            <a:ext cx="595778" cy="605991"/>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Down 23">
            <a:extLst>
              <a:ext uri="{FF2B5EF4-FFF2-40B4-BE49-F238E27FC236}">
                <a16:creationId xmlns:a16="http://schemas.microsoft.com/office/drawing/2014/main" id="{D95B390E-F623-43FF-81C1-958B13A990E0}"/>
              </a:ext>
            </a:extLst>
          </p:cNvPr>
          <p:cNvSpPr/>
          <p:nvPr/>
        </p:nvSpPr>
        <p:spPr>
          <a:xfrm>
            <a:off x="5016048" y="2213850"/>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00404BB-E465-4394-A31A-76331E6BE26E}"/>
              </a:ext>
            </a:extLst>
          </p:cNvPr>
          <p:cNvSpPr txBox="1"/>
          <p:nvPr/>
        </p:nvSpPr>
        <p:spPr>
          <a:xfrm>
            <a:off x="5518514" y="2666712"/>
            <a:ext cx="1500720" cy="646331"/>
          </a:xfrm>
          <a:prstGeom prst="rect">
            <a:avLst/>
          </a:prstGeom>
          <a:noFill/>
        </p:spPr>
        <p:txBody>
          <a:bodyPr wrap="square" rtlCol="0">
            <a:spAutoFit/>
          </a:bodyPr>
          <a:lstStyle/>
          <a:p>
            <a:r>
              <a:rPr lang="en-US" dirty="0">
                <a:solidFill>
                  <a:schemeClr val="bg1"/>
                </a:solidFill>
              </a:rPr>
              <a:t>1. Request via fax</a:t>
            </a:r>
          </a:p>
        </p:txBody>
      </p:sp>
      <p:pic>
        <p:nvPicPr>
          <p:cNvPr id="1034" name="Picture 10" descr="Fax Icon Vector Art, Icons, and Graphics for Free Download">
            <a:extLst>
              <a:ext uri="{FF2B5EF4-FFF2-40B4-BE49-F238E27FC236}">
                <a16:creationId xmlns:a16="http://schemas.microsoft.com/office/drawing/2014/main" id="{686B6305-C76C-4A0A-B051-58097D4730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0985" y="2701311"/>
            <a:ext cx="646331" cy="646331"/>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D27434F6-265D-42B6-814B-C05C4F0411E2}"/>
              </a:ext>
            </a:extLst>
          </p:cNvPr>
          <p:cNvSpPr/>
          <p:nvPr/>
        </p:nvSpPr>
        <p:spPr>
          <a:xfrm>
            <a:off x="5002633" y="3355564"/>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CC5BAEE-A2CE-4C98-8982-D47562A02028}"/>
              </a:ext>
            </a:extLst>
          </p:cNvPr>
          <p:cNvSpPr txBox="1"/>
          <p:nvPr/>
        </p:nvSpPr>
        <p:spPr>
          <a:xfrm>
            <a:off x="5478618" y="5011085"/>
            <a:ext cx="1500720" cy="646331"/>
          </a:xfrm>
          <a:prstGeom prst="rect">
            <a:avLst/>
          </a:prstGeom>
          <a:noFill/>
        </p:spPr>
        <p:txBody>
          <a:bodyPr wrap="square" rtlCol="0">
            <a:spAutoFit/>
          </a:bodyPr>
          <a:lstStyle/>
          <a:p>
            <a:r>
              <a:rPr lang="en-US" dirty="0">
                <a:solidFill>
                  <a:schemeClr val="bg1"/>
                </a:solidFill>
              </a:rPr>
              <a:t>3. Receive PDF via mail</a:t>
            </a:r>
          </a:p>
        </p:txBody>
      </p:sp>
      <p:pic>
        <p:nvPicPr>
          <p:cNvPr id="1036" name="Picture 12" descr="REDCap (Research Electronic Data Capture) | Institute for Informatics">
            <a:extLst>
              <a:ext uri="{FF2B5EF4-FFF2-40B4-BE49-F238E27FC236}">
                <a16:creationId xmlns:a16="http://schemas.microsoft.com/office/drawing/2014/main" id="{96096AFE-425B-4FA9-9E73-7E0A3729D98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1459" b="24588"/>
          <a:stretch/>
        </p:blipFill>
        <p:spPr bwMode="auto">
          <a:xfrm>
            <a:off x="4420624" y="6251888"/>
            <a:ext cx="1529571" cy="489032"/>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Down 29">
            <a:extLst>
              <a:ext uri="{FF2B5EF4-FFF2-40B4-BE49-F238E27FC236}">
                <a16:creationId xmlns:a16="http://schemas.microsoft.com/office/drawing/2014/main" id="{3465F92D-1B94-422C-9C41-8EDCD26C0985}"/>
              </a:ext>
            </a:extLst>
          </p:cNvPr>
          <p:cNvSpPr/>
          <p:nvPr/>
        </p:nvSpPr>
        <p:spPr>
          <a:xfrm>
            <a:off x="5024901" y="5721413"/>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D06059E-3FDD-4178-8562-52093E4CA001}"/>
              </a:ext>
            </a:extLst>
          </p:cNvPr>
          <p:cNvSpPr txBox="1"/>
          <p:nvPr/>
        </p:nvSpPr>
        <p:spPr>
          <a:xfrm>
            <a:off x="5916767" y="5861347"/>
            <a:ext cx="2125142" cy="923330"/>
          </a:xfrm>
          <a:prstGeom prst="rect">
            <a:avLst/>
          </a:prstGeom>
          <a:noFill/>
        </p:spPr>
        <p:txBody>
          <a:bodyPr wrap="square" rtlCol="0">
            <a:spAutoFit/>
          </a:bodyPr>
          <a:lstStyle/>
          <a:p>
            <a:r>
              <a:rPr lang="en-US" dirty="0">
                <a:solidFill>
                  <a:schemeClr val="bg1"/>
                </a:solidFill>
              </a:rPr>
              <a:t>4. Extract data from PDF and import to Redcap</a:t>
            </a:r>
          </a:p>
        </p:txBody>
      </p:sp>
      <p:sp>
        <p:nvSpPr>
          <p:cNvPr id="32" name="TextBox 31">
            <a:extLst>
              <a:ext uri="{FF2B5EF4-FFF2-40B4-BE49-F238E27FC236}">
                <a16:creationId xmlns:a16="http://schemas.microsoft.com/office/drawing/2014/main" id="{8F9674ED-1A3A-42BE-AFC7-29EE532B2EC7}"/>
              </a:ext>
            </a:extLst>
          </p:cNvPr>
          <p:cNvSpPr txBox="1"/>
          <p:nvPr/>
        </p:nvSpPr>
        <p:spPr>
          <a:xfrm>
            <a:off x="8890810" y="3035533"/>
            <a:ext cx="1936972" cy="923330"/>
          </a:xfrm>
          <a:prstGeom prst="rect">
            <a:avLst/>
          </a:prstGeom>
          <a:noFill/>
        </p:spPr>
        <p:txBody>
          <a:bodyPr wrap="square" rtlCol="0">
            <a:spAutoFit/>
          </a:bodyPr>
          <a:lstStyle/>
          <a:p>
            <a:r>
              <a:rPr lang="en-US" dirty="0">
                <a:solidFill>
                  <a:schemeClr val="bg1"/>
                </a:solidFill>
              </a:rPr>
              <a:t>1. Check websites for medical release</a:t>
            </a:r>
          </a:p>
        </p:txBody>
      </p:sp>
      <p:sp>
        <p:nvSpPr>
          <p:cNvPr id="33" name="TextBox 32">
            <a:extLst>
              <a:ext uri="{FF2B5EF4-FFF2-40B4-BE49-F238E27FC236}">
                <a16:creationId xmlns:a16="http://schemas.microsoft.com/office/drawing/2014/main" id="{CC15E665-CDBD-4429-88C5-5046FFCD80DC}"/>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3</a:t>
            </a:r>
          </a:p>
        </p:txBody>
      </p:sp>
      <p:sp>
        <p:nvSpPr>
          <p:cNvPr id="25" name="Arrow: Bent-Up 24">
            <a:extLst>
              <a:ext uri="{FF2B5EF4-FFF2-40B4-BE49-F238E27FC236}">
                <a16:creationId xmlns:a16="http://schemas.microsoft.com/office/drawing/2014/main" id="{5C4E8457-FD0F-4F7C-8D61-E0FD53182665}"/>
              </a:ext>
            </a:extLst>
          </p:cNvPr>
          <p:cNvSpPr/>
          <p:nvPr/>
        </p:nvSpPr>
        <p:spPr>
          <a:xfrm rot="10800000" flipH="1">
            <a:off x="6524987" y="698902"/>
            <a:ext cx="2503500" cy="9000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hone Icon Call Application Symbol Green Round Button Flat Interface Logo  Simple Shape Telephone Sign Isolated On White Background Vector  Illustration Image Stock Illustration - Download Image Now - iStock">
            <a:extLst>
              <a:ext uri="{FF2B5EF4-FFF2-40B4-BE49-F238E27FC236}">
                <a16:creationId xmlns:a16="http://schemas.microsoft.com/office/drawing/2014/main" id="{03792185-59EA-4F18-A583-F7CBEDAA51F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39364" y="3878957"/>
            <a:ext cx="739809" cy="739809"/>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Down 26">
            <a:extLst>
              <a:ext uri="{FF2B5EF4-FFF2-40B4-BE49-F238E27FC236}">
                <a16:creationId xmlns:a16="http://schemas.microsoft.com/office/drawing/2014/main" id="{D471CB8F-2606-41C3-901B-6EC1016A3872}"/>
              </a:ext>
            </a:extLst>
          </p:cNvPr>
          <p:cNvSpPr/>
          <p:nvPr/>
        </p:nvSpPr>
        <p:spPr>
          <a:xfrm>
            <a:off x="5002632" y="4559779"/>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978A914-0BC4-48AA-B482-2CD40CCE2C37}"/>
              </a:ext>
            </a:extLst>
          </p:cNvPr>
          <p:cNvSpPr txBox="1"/>
          <p:nvPr/>
        </p:nvSpPr>
        <p:spPr>
          <a:xfrm>
            <a:off x="5630033" y="3891479"/>
            <a:ext cx="1500720" cy="923330"/>
          </a:xfrm>
          <a:prstGeom prst="rect">
            <a:avLst/>
          </a:prstGeom>
          <a:noFill/>
        </p:spPr>
        <p:txBody>
          <a:bodyPr wrap="square" rtlCol="0">
            <a:spAutoFit/>
          </a:bodyPr>
          <a:lstStyle/>
          <a:p>
            <a:r>
              <a:rPr lang="en-US" dirty="0">
                <a:solidFill>
                  <a:schemeClr val="bg1"/>
                </a:solidFill>
              </a:rPr>
              <a:t>2. Call about status of request</a:t>
            </a:r>
          </a:p>
        </p:txBody>
      </p:sp>
      <p:sp>
        <p:nvSpPr>
          <p:cNvPr id="35" name="TextBox 34">
            <a:extLst>
              <a:ext uri="{FF2B5EF4-FFF2-40B4-BE49-F238E27FC236}">
                <a16:creationId xmlns:a16="http://schemas.microsoft.com/office/drawing/2014/main" id="{74D91EA8-23BA-43BA-A573-2F00E97F2D22}"/>
              </a:ext>
            </a:extLst>
          </p:cNvPr>
          <p:cNvSpPr txBox="1"/>
          <p:nvPr/>
        </p:nvSpPr>
        <p:spPr>
          <a:xfrm>
            <a:off x="8970153" y="4652371"/>
            <a:ext cx="1936972" cy="646331"/>
          </a:xfrm>
          <a:prstGeom prst="rect">
            <a:avLst/>
          </a:prstGeom>
          <a:noFill/>
        </p:spPr>
        <p:txBody>
          <a:bodyPr wrap="square" rtlCol="0">
            <a:spAutoFit/>
          </a:bodyPr>
          <a:lstStyle/>
          <a:p>
            <a:r>
              <a:rPr lang="en-US" dirty="0">
                <a:solidFill>
                  <a:schemeClr val="bg1"/>
                </a:solidFill>
              </a:rPr>
              <a:t>2. Contact to obtain records</a:t>
            </a:r>
          </a:p>
        </p:txBody>
      </p:sp>
      <p:pic>
        <p:nvPicPr>
          <p:cNvPr id="2050" name="Picture 2" descr="medical form Icon - Download medical form Icon 1183319 | Noun Project">
            <a:extLst>
              <a:ext uri="{FF2B5EF4-FFF2-40B4-BE49-F238E27FC236}">
                <a16:creationId xmlns:a16="http://schemas.microsoft.com/office/drawing/2014/main" id="{7A196FA6-B660-4CA4-ABBE-89B54FF4FCBF}"/>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7092" y="2943962"/>
            <a:ext cx="1122680" cy="1122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cited Icons, Download Free Png And Vector Icons, Unlimited - Contact Icon  PNG – Stunning free transparent png clipart images free download">
            <a:extLst>
              <a:ext uri="{FF2B5EF4-FFF2-40B4-BE49-F238E27FC236}">
                <a16:creationId xmlns:a16="http://schemas.microsoft.com/office/drawing/2014/main" id="{20920400-B4DC-490E-9209-6ECB77F22890}"/>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44000" y="4409025"/>
            <a:ext cx="1839715" cy="125275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Down 35">
            <a:extLst>
              <a:ext uri="{FF2B5EF4-FFF2-40B4-BE49-F238E27FC236}">
                <a16:creationId xmlns:a16="http://schemas.microsoft.com/office/drawing/2014/main" id="{E5854980-121C-42C4-BD38-10414AA6564F}"/>
              </a:ext>
            </a:extLst>
          </p:cNvPr>
          <p:cNvSpPr/>
          <p:nvPr/>
        </p:nvSpPr>
        <p:spPr>
          <a:xfrm>
            <a:off x="8248756" y="2461146"/>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D2044E05-3F86-4019-9B83-62E97565477C}"/>
              </a:ext>
            </a:extLst>
          </p:cNvPr>
          <p:cNvSpPr/>
          <p:nvPr/>
        </p:nvSpPr>
        <p:spPr>
          <a:xfrm>
            <a:off x="8248755" y="4001333"/>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53181BF-22A8-44EB-9983-7D1627D33DCD}"/>
              </a:ext>
            </a:extLst>
          </p:cNvPr>
          <p:cNvSpPr txBox="1"/>
          <p:nvPr/>
        </p:nvSpPr>
        <p:spPr>
          <a:xfrm>
            <a:off x="2391652" y="3093400"/>
            <a:ext cx="2017783" cy="646331"/>
          </a:xfrm>
          <a:prstGeom prst="rect">
            <a:avLst/>
          </a:prstGeom>
          <a:noFill/>
        </p:spPr>
        <p:txBody>
          <a:bodyPr wrap="square" rtlCol="0">
            <a:spAutoFit/>
          </a:bodyPr>
          <a:lstStyle/>
          <a:p>
            <a:r>
              <a:rPr lang="en-US" dirty="0">
                <a:solidFill>
                  <a:schemeClr val="bg1"/>
                </a:solidFill>
              </a:rPr>
              <a:t>1. Gain access to Epic (Magda)</a:t>
            </a:r>
          </a:p>
        </p:txBody>
      </p:sp>
      <p:sp>
        <p:nvSpPr>
          <p:cNvPr id="39" name="TextBox 38">
            <a:extLst>
              <a:ext uri="{FF2B5EF4-FFF2-40B4-BE49-F238E27FC236}">
                <a16:creationId xmlns:a16="http://schemas.microsoft.com/office/drawing/2014/main" id="{86EFD69F-98DE-4994-861A-C1124300BF4C}"/>
              </a:ext>
            </a:extLst>
          </p:cNvPr>
          <p:cNvSpPr txBox="1"/>
          <p:nvPr/>
        </p:nvSpPr>
        <p:spPr>
          <a:xfrm>
            <a:off x="2334167" y="4449523"/>
            <a:ext cx="2464984" cy="923330"/>
          </a:xfrm>
          <a:prstGeom prst="rect">
            <a:avLst/>
          </a:prstGeom>
          <a:noFill/>
        </p:spPr>
        <p:txBody>
          <a:bodyPr wrap="square" rtlCol="0">
            <a:spAutoFit/>
          </a:bodyPr>
          <a:lstStyle/>
          <a:p>
            <a:r>
              <a:rPr lang="en-US" dirty="0">
                <a:solidFill>
                  <a:schemeClr val="bg1"/>
                </a:solidFill>
              </a:rPr>
              <a:t>2. Extract data variables from Epic for </a:t>
            </a:r>
            <a:r>
              <a:rPr lang="en-US" dirty="0" err="1">
                <a:solidFill>
                  <a:schemeClr val="bg1"/>
                </a:solidFill>
              </a:rPr>
              <a:t>RedCap</a:t>
            </a:r>
            <a:r>
              <a:rPr lang="en-US" dirty="0">
                <a:solidFill>
                  <a:schemeClr val="bg1"/>
                </a:solidFill>
              </a:rPr>
              <a:t> upload*</a:t>
            </a:r>
          </a:p>
        </p:txBody>
      </p:sp>
      <p:pic>
        <p:nvPicPr>
          <p:cNvPr id="2054" name="Picture 6" descr="Electronic health record Epic Systems Computer Software Health Care  Allscripts, Gmc logo, text, logo png | PNGEgg">
            <a:extLst>
              <a:ext uri="{FF2B5EF4-FFF2-40B4-BE49-F238E27FC236}">
                <a16:creationId xmlns:a16="http://schemas.microsoft.com/office/drawing/2014/main" id="{BA2E0AF7-7C00-4363-A165-0703DCBD37D0}"/>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10000" b="90000" l="10000" r="90000">
                        <a14:foregroundMark x1="12667" y1="78055" x2="53222" y2="80815"/>
                        <a14:foregroundMark x1="53222" y1="80815" x2="79444" y2="78844"/>
                        <a14:foregroundMark x1="79444" y1="78844" x2="85667" y2="78844"/>
                      </a14:backgroundRemoval>
                    </a14:imgEffect>
                  </a14:imgLayer>
                </a14:imgProps>
              </a:ext>
              <a:ext uri="{28A0092B-C50C-407E-A947-70E740481C1C}">
                <a14:useLocalDpi xmlns:a14="http://schemas.microsoft.com/office/drawing/2010/main" val="0"/>
              </a:ext>
            </a:extLst>
          </a:blip>
          <a:srcRect/>
          <a:stretch>
            <a:fillRect/>
          </a:stretch>
        </p:blipFill>
        <p:spPr bwMode="auto">
          <a:xfrm>
            <a:off x="1239354" y="2844452"/>
            <a:ext cx="1353209" cy="1144229"/>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Down 39">
            <a:extLst>
              <a:ext uri="{FF2B5EF4-FFF2-40B4-BE49-F238E27FC236}">
                <a16:creationId xmlns:a16="http://schemas.microsoft.com/office/drawing/2014/main" id="{C687A4D7-9C0C-400A-B9D4-8FCBF2677197}"/>
              </a:ext>
            </a:extLst>
          </p:cNvPr>
          <p:cNvSpPr/>
          <p:nvPr/>
        </p:nvSpPr>
        <p:spPr>
          <a:xfrm>
            <a:off x="1632843" y="2499144"/>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13B71728-C135-4704-9420-FD5ED18C5B3B}"/>
              </a:ext>
            </a:extLst>
          </p:cNvPr>
          <p:cNvSpPr/>
          <p:nvPr/>
        </p:nvSpPr>
        <p:spPr>
          <a:xfrm>
            <a:off x="1681328" y="3879214"/>
            <a:ext cx="386443" cy="5154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ata Extraction Icon Vector Images (over 430)">
            <a:extLst>
              <a:ext uri="{FF2B5EF4-FFF2-40B4-BE49-F238E27FC236}">
                <a16:creationId xmlns:a16="http://schemas.microsoft.com/office/drawing/2014/main" id="{195B7468-2317-4126-BF17-145743C9BD3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93185" y="4457349"/>
            <a:ext cx="962728" cy="10112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7E4986-3DB4-4BB4-9CFB-6AA624869908}"/>
              </a:ext>
            </a:extLst>
          </p:cNvPr>
          <p:cNvSpPr txBox="1"/>
          <p:nvPr/>
        </p:nvSpPr>
        <p:spPr>
          <a:xfrm>
            <a:off x="228600" y="6170059"/>
            <a:ext cx="3630307" cy="261610"/>
          </a:xfrm>
          <a:prstGeom prst="rect">
            <a:avLst/>
          </a:prstGeom>
          <a:noFill/>
        </p:spPr>
        <p:txBody>
          <a:bodyPr wrap="square" rtlCol="0">
            <a:spAutoFit/>
          </a:bodyPr>
          <a:lstStyle/>
          <a:p>
            <a:r>
              <a:rPr lang="en-US" sz="1100" dirty="0">
                <a:solidFill>
                  <a:schemeClr val="bg1"/>
                </a:solidFill>
              </a:rPr>
              <a:t>* Refer to EPIC training section</a:t>
            </a:r>
          </a:p>
        </p:txBody>
      </p:sp>
    </p:spTree>
    <p:extLst>
      <p:ext uri="{BB962C8B-B14F-4D97-AF65-F5344CB8AC3E}">
        <p14:creationId xmlns:p14="http://schemas.microsoft.com/office/powerpoint/2010/main" val="274524895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9" name="TextBox 8">
            <a:extLst>
              <a:ext uri="{FF2B5EF4-FFF2-40B4-BE49-F238E27FC236}">
                <a16:creationId xmlns:a16="http://schemas.microsoft.com/office/drawing/2014/main" id="{04537437-07EB-4EBA-B489-29F422028B20}"/>
              </a:ext>
            </a:extLst>
          </p:cNvPr>
          <p:cNvSpPr txBox="1"/>
          <p:nvPr/>
        </p:nvSpPr>
        <p:spPr>
          <a:xfrm>
            <a:off x="4608886" y="-15551"/>
            <a:ext cx="3458103" cy="646331"/>
          </a:xfrm>
          <a:prstGeom prst="rect">
            <a:avLst/>
          </a:prstGeom>
          <a:noFill/>
        </p:spPr>
        <p:txBody>
          <a:bodyPr wrap="square" rtlCol="0">
            <a:spAutoFit/>
          </a:bodyPr>
          <a:lstStyle/>
          <a:p>
            <a:pPr algn="ctr"/>
            <a:r>
              <a:rPr lang="en-US" b="1" u="sng" dirty="0">
                <a:solidFill>
                  <a:schemeClr val="bg1"/>
                </a:solidFill>
                <a:latin typeface="+mj-lt"/>
              </a:rPr>
              <a:t>Other EHR:</a:t>
            </a:r>
          </a:p>
          <a:p>
            <a:pPr algn="ctr"/>
            <a:r>
              <a:rPr lang="en-US" b="1" u="sng" dirty="0">
                <a:solidFill>
                  <a:schemeClr val="bg1"/>
                </a:solidFill>
                <a:latin typeface="+mj-lt"/>
              </a:rPr>
              <a:t>Mom Healthcare</a:t>
            </a:r>
          </a:p>
        </p:txBody>
      </p:sp>
      <p:sp>
        <p:nvSpPr>
          <p:cNvPr id="33" name="TextBox 32">
            <a:extLst>
              <a:ext uri="{FF2B5EF4-FFF2-40B4-BE49-F238E27FC236}">
                <a16:creationId xmlns:a16="http://schemas.microsoft.com/office/drawing/2014/main" id="{CC15E665-CDBD-4429-88C5-5046FFCD80DC}"/>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a:t>
            </a:r>
          </a:p>
        </p:txBody>
      </p:sp>
      <p:sp>
        <p:nvSpPr>
          <p:cNvPr id="36" name="TextBox 35">
            <a:extLst>
              <a:ext uri="{FF2B5EF4-FFF2-40B4-BE49-F238E27FC236}">
                <a16:creationId xmlns:a16="http://schemas.microsoft.com/office/drawing/2014/main" id="{D4E8FAAD-BF6D-40BC-8766-16B54895780F}"/>
              </a:ext>
            </a:extLst>
          </p:cNvPr>
          <p:cNvSpPr txBox="1"/>
          <p:nvPr/>
        </p:nvSpPr>
        <p:spPr>
          <a:xfrm>
            <a:off x="469901" y="974527"/>
            <a:ext cx="2331650" cy="461664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a:t>UF Health (20, 6</a:t>
            </a:r>
            <a:r>
              <a:rPr lang="en-US" sz="1400" dirty="0">
                <a:solidFill>
                  <a:srgbClr val="00B0F0"/>
                </a:solidFill>
              </a:rPr>
              <a:t>•</a:t>
            </a:r>
            <a:r>
              <a:rPr lang="en-US" sz="1400" dirty="0"/>
              <a:t>)</a:t>
            </a:r>
          </a:p>
          <a:p>
            <a:pPr marL="285750" indent="-285750">
              <a:buFont typeface="Arial" panose="020B0604020202020204" pitchFamily="34" charset="0"/>
              <a:buChar char="•"/>
            </a:pPr>
            <a:r>
              <a:rPr lang="en-US" sz="1400" dirty="0"/>
              <a:t>North Florida (1, 1</a:t>
            </a:r>
            <a:r>
              <a:rPr lang="en-US" sz="1400" dirty="0">
                <a:solidFill>
                  <a:srgbClr val="00B0F0"/>
                </a:solidFill>
              </a:rPr>
              <a:t>•</a:t>
            </a:r>
            <a:r>
              <a:rPr lang="en-US" sz="1400" dirty="0"/>
              <a:t>)</a:t>
            </a:r>
          </a:p>
          <a:p>
            <a:r>
              <a:rPr lang="en-US" sz="1400" dirty="0"/>
              <a:t>---</a:t>
            </a:r>
          </a:p>
          <a:p>
            <a:pPr marL="285750" indent="-285750">
              <a:buFont typeface="Arial" panose="020B0604020202020204" pitchFamily="34" charset="0"/>
              <a:buChar char="•"/>
            </a:pPr>
            <a:r>
              <a:rPr lang="en-US" sz="1400" dirty="0">
                <a:solidFill>
                  <a:srgbClr val="C00000"/>
                </a:solidFill>
              </a:rPr>
              <a:t>Dr. Nadkarni (1)</a:t>
            </a:r>
            <a:endParaRPr lang="en-US" sz="1400" dirty="0"/>
          </a:p>
          <a:p>
            <a:pPr marL="285750" indent="-285750">
              <a:buFont typeface="Arial" panose="020B0604020202020204" pitchFamily="34" charset="0"/>
              <a:buChar char="•"/>
            </a:pPr>
            <a:r>
              <a:rPr lang="en-US" sz="1400" dirty="0">
                <a:solidFill>
                  <a:srgbClr val="FF0000"/>
                </a:solidFill>
              </a:rPr>
              <a:t>Family Practice Association (1)</a:t>
            </a:r>
            <a:endParaRPr lang="en-US" sz="1400" dirty="0"/>
          </a:p>
          <a:p>
            <a:pPr marL="285750" indent="-285750">
              <a:buFont typeface="Arial" panose="020B0604020202020204" pitchFamily="34" charset="0"/>
              <a:buChar char="•"/>
            </a:pPr>
            <a:r>
              <a:rPr lang="en-US" sz="1400" dirty="0" err="1">
                <a:solidFill>
                  <a:schemeClr val="accent3">
                    <a:lumMod val="75000"/>
                  </a:schemeClr>
                </a:solidFill>
              </a:rPr>
              <a:t>Simed</a:t>
            </a:r>
            <a:r>
              <a:rPr lang="en-US" sz="1400" dirty="0">
                <a:solidFill>
                  <a:schemeClr val="accent3">
                    <a:lumMod val="75000"/>
                  </a:schemeClr>
                </a:solidFill>
              </a:rPr>
              <a:t> Health (5)</a:t>
            </a:r>
            <a:endParaRPr lang="en-US" sz="1400" dirty="0"/>
          </a:p>
          <a:p>
            <a:pPr marL="285750" indent="-285750">
              <a:buFont typeface="Arial" panose="020B0604020202020204" pitchFamily="34" charset="0"/>
              <a:buChar char="•"/>
            </a:pPr>
            <a:r>
              <a:rPr lang="en-US" sz="1400" dirty="0">
                <a:solidFill>
                  <a:srgbClr val="FFC000"/>
                </a:solidFill>
              </a:rPr>
              <a:t>Dr. </a:t>
            </a:r>
            <a:r>
              <a:rPr lang="en-US" sz="1400" dirty="0" err="1">
                <a:solidFill>
                  <a:srgbClr val="FFC000"/>
                </a:solidFill>
              </a:rPr>
              <a:t>Janosk</a:t>
            </a:r>
            <a:r>
              <a:rPr lang="en-US" sz="1400" dirty="0">
                <a:solidFill>
                  <a:srgbClr val="FFC000"/>
                </a:solidFill>
              </a:rPr>
              <a:t> (Orlando) (1</a:t>
            </a:r>
            <a:r>
              <a:rPr lang="en-US" sz="1400" dirty="0">
                <a:solidFill>
                  <a:schemeClr val="accent1"/>
                </a:solidFill>
              </a:rPr>
              <a:t>•</a:t>
            </a:r>
            <a:r>
              <a:rPr lang="en-US" sz="1400" dirty="0">
                <a:solidFill>
                  <a:srgbClr val="FFC000"/>
                </a:solidFill>
              </a:rPr>
              <a:t>)</a:t>
            </a:r>
            <a:endParaRPr lang="en-US" sz="1400" dirty="0">
              <a:solidFill>
                <a:srgbClr val="FF0000"/>
              </a:solidFill>
            </a:endParaRPr>
          </a:p>
          <a:p>
            <a:pPr marL="285750" indent="-285750">
              <a:buFont typeface="Arial" panose="020B0604020202020204" pitchFamily="34" charset="0"/>
              <a:buChar char="•"/>
            </a:pPr>
            <a:r>
              <a:rPr lang="en-US" sz="1400" dirty="0" err="1">
                <a:solidFill>
                  <a:srgbClr val="92D050"/>
                </a:solidFill>
              </a:rPr>
              <a:t>Juternal</a:t>
            </a:r>
            <a:r>
              <a:rPr lang="en-US" sz="1400" dirty="0">
                <a:solidFill>
                  <a:srgbClr val="92D050"/>
                </a:solidFill>
              </a:rPr>
              <a:t> Medical (Tower Hill) (1)</a:t>
            </a:r>
            <a:endParaRPr lang="en-US" sz="1400" dirty="0"/>
          </a:p>
          <a:p>
            <a:pPr marL="285750" indent="-285750">
              <a:buFont typeface="Arial" panose="020B0604020202020204" pitchFamily="34" charset="0"/>
              <a:buChar char="•"/>
            </a:pPr>
            <a:r>
              <a:rPr lang="en-US" sz="1400" dirty="0">
                <a:solidFill>
                  <a:srgbClr val="00B050"/>
                </a:solidFill>
              </a:rPr>
              <a:t>Monroe Medical Centre (Tallahassee) (1)</a:t>
            </a:r>
            <a:endParaRPr lang="en-US" sz="1400" dirty="0">
              <a:solidFill>
                <a:srgbClr val="FF0000"/>
              </a:solidFill>
            </a:endParaRPr>
          </a:p>
          <a:p>
            <a:pPr marL="285750" indent="-285750">
              <a:buFont typeface="Arial" panose="020B0604020202020204" pitchFamily="34" charset="0"/>
              <a:buChar char="•"/>
            </a:pPr>
            <a:r>
              <a:rPr lang="en-US" sz="1400" dirty="0">
                <a:solidFill>
                  <a:srgbClr val="00B0F0"/>
                </a:solidFill>
              </a:rPr>
              <a:t>Hampton Oaks (1)</a:t>
            </a:r>
          </a:p>
          <a:p>
            <a:pPr marL="285750" indent="-285750">
              <a:buFont typeface="Arial" panose="020B0604020202020204" pitchFamily="34" charset="0"/>
              <a:buChar char="•"/>
            </a:pPr>
            <a:r>
              <a:rPr lang="en-US" sz="1400" dirty="0">
                <a:solidFill>
                  <a:srgbClr val="0070C0"/>
                </a:solidFill>
              </a:rPr>
              <a:t>Physicians of North Brunswick (NJ)</a:t>
            </a:r>
            <a:r>
              <a:rPr lang="en-US" sz="1400" dirty="0"/>
              <a:t> (1</a:t>
            </a:r>
            <a:r>
              <a:rPr lang="en-US" sz="1400" dirty="0">
                <a:solidFill>
                  <a:srgbClr val="00B0F0"/>
                </a:solidFill>
              </a:rPr>
              <a:t>•</a:t>
            </a:r>
            <a:r>
              <a:rPr lang="en-US" sz="1400" dirty="0"/>
              <a:t>)</a:t>
            </a:r>
          </a:p>
          <a:p>
            <a:pPr marL="285750" indent="-285750">
              <a:buFont typeface="Arial" panose="020B0604020202020204" pitchFamily="34" charset="0"/>
              <a:buChar char="•"/>
            </a:pPr>
            <a:r>
              <a:rPr lang="en-US" sz="1400" dirty="0">
                <a:solidFill>
                  <a:srgbClr val="002060"/>
                </a:solidFill>
              </a:rPr>
              <a:t>Gainesville Internal Medicine (1•)</a:t>
            </a:r>
            <a:endParaRPr lang="en-US" sz="1400" dirty="0">
              <a:solidFill>
                <a:srgbClr val="FF0000"/>
              </a:solidFill>
            </a:endParaRPr>
          </a:p>
          <a:p>
            <a:pPr marL="285750" indent="-285750">
              <a:buFont typeface="Arial" panose="020B0604020202020204" pitchFamily="34" charset="0"/>
              <a:buChar char="•"/>
            </a:pPr>
            <a:r>
              <a:rPr lang="en-US" sz="1400" dirty="0">
                <a:solidFill>
                  <a:srgbClr val="7030A0"/>
                </a:solidFill>
              </a:rPr>
              <a:t>Comprehensive Women’s Health (1•)</a:t>
            </a:r>
          </a:p>
        </p:txBody>
      </p:sp>
      <p:pic>
        <p:nvPicPr>
          <p:cNvPr id="4" name="Picture 4" descr="29 Map Of Gainesville Florida - Maps Database Source">
            <a:extLst>
              <a:ext uri="{FF2B5EF4-FFF2-40B4-BE49-F238E27FC236}">
                <a16:creationId xmlns:a16="http://schemas.microsoft.com/office/drawing/2014/main" id="{96AC128C-E6FA-4AD8-B4CD-4667F2846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954" y="677976"/>
            <a:ext cx="7058183" cy="60700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omprehensive Women&amp;#39;s Health">
            <a:extLst>
              <a:ext uri="{FF2B5EF4-FFF2-40B4-BE49-F238E27FC236}">
                <a16:creationId xmlns:a16="http://schemas.microsoft.com/office/drawing/2014/main" id="{D2DDBFA8-71C8-44C8-AF37-E93912716A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025" y="5698200"/>
            <a:ext cx="887266" cy="887266"/>
          </a:xfrm>
          <a:prstGeom prst="rect">
            <a:avLst/>
          </a:prstGeom>
          <a:noFill/>
          <a:extLst>
            <a:ext uri="{909E8E84-426E-40DD-AFC4-6F175D3DCCD1}">
              <a14:hiddenFill xmlns:a14="http://schemas.microsoft.com/office/drawing/2010/main">
                <a:solidFill>
                  <a:srgbClr val="FFFFFF"/>
                </a:solidFill>
              </a14:hiddenFill>
            </a:ext>
          </a:extLst>
        </p:spPr>
      </p:pic>
      <p:sp>
        <p:nvSpPr>
          <p:cNvPr id="14" name="Star: 5 Points 13">
            <a:extLst>
              <a:ext uri="{FF2B5EF4-FFF2-40B4-BE49-F238E27FC236}">
                <a16:creationId xmlns:a16="http://schemas.microsoft.com/office/drawing/2014/main" id="{29BB5D48-B2B6-4ACB-A3CE-DDDB04F24121}"/>
              </a:ext>
            </a:extLst>
          </p:cNvPr>
          <p:cNvSpPr/>
          <p:nvPr/>
        </p:nvSpPr>
        <p:spPr>
          <a:xfrm>
            <a:off x="6858368" y="3047514"/>
            <a:ext cx="319233" cy="3048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 name="Star: 5 Points 36">
            <a:extLst>
              <a:ext uri="{FF2B5EF4-FFF2-40B4-BE49-F238E27FC236}">
                <a16:creationId xmlns:a16="http://schemas.microsoft.com/office/drawing/2014/main" id="{AC982E1C-B589-47F7-89F2-5E096700B8B7}"/>
              </a:ext>
            </a:extLst>
          </p:cNvPr>
          <p:cNvSpPr/>
          <p:nvPr/>
        </p:nvSpPr>
        <p:spPr>
          <a:xfrm>
            <a:off x="4458066" y="3357394"/>
            <a:ext cx="319233" cy="304800"/>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5 Points 37">
            <a:extLst>
              <a:ext uri="{FF2B5EF4-FFF2-40B4-BE49-F238E27FC236}">
                <a16:creationId xmlns:a16="http://schemas.microsoft.com/office/drawing/2014/main" id="{F8DB89E6-4047-4B13-8182-A7C49C37CFA6}"/>
              </a:ext>
            </a:extLst>
          </p:cNvPr>
          <p:cNvSpPr/>
          <p:nvPr/>
        </p:nvSpPr>
        <p:spPr>
          <a:xfrm>
            <a:off x="3478031" y="3767104"/>
            <a:ext cx="319233"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9" name="Star: 5 Points 38">
            <a:extLst>
              <a:ext uri="{FF2B5EF4-FFF2-40B4-BE49-F238E27FC236}">
                <a16:creationId xmlns:a16="http://schemas.microsoft.com/office/drawing/2014/main" id="{886DCE4B-6710-454F-9207-735C06B1B051}"/>
              </a:ext>
            </a:extLst>
          </p:cNvPr>
          <p:cNvSpPr/>
          <p:nvPr/>
        </p:nvSpPr>
        <p:spPr>
          <a:xfrm>
            <a:off x="2793968" y="3497864"/>
            <a:ext cx="319233" cy="30480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0" name="Star: 5 Points 39">
            <a:extLst>
              <a:ext uri="{FF2B5EF4-FFF2-40B4-BE49-F238E27FC236}">
                <a16:creationId xmlns:a16="http://schemas.microsoft.com/office/drawing/2014/main" id="{D44DAC19-B734-4BCC-93EE-C7E0EDBE046E}"/>
              </a:ext>
            </a:extLst>
          </p:cNvPr>
          <p:cNvSpPr/>
          <p:nvPr/>
        </p:nvSpPr>
        <p:spPr>
          <a:xfrm>
            <a:off x="4280608" y="3720911"/>
            <a:ext cx="319233" cy="304800"/>
          </a:xfrm>
          <a:prstGeom prst="star5">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41" name="Star: 5 Points 40">
            <a:extLst>
              <a:ext uri="{FF2B5EF4-FFF2-40B4-BE49-F238E27FC236}">
                <a16:creationId xmlns:a16="http://schemas.microsoft.com/office/drawing/2014/main" id="{D78EF377-3B48-4826-821D-765C0FDFDED6}"/>
              </a:ext>
            </a:extLst>
          </p:cNvPr>
          <p:cNvSpPr/>
          <p:nvPr/>
        </p:nvSpPr>
        <p:spPr>
          <a:xfrm>
            <a:off x="4039937" y="3311276"/>
            <a:ext cx="319233" cy="3048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List of municipalities in New Jersey - Wikipedia">
            <a:extLst>
              <a:ext uri="{FF2B5EF4-FFF2-40B4-BE49-F238E27FC236}">
                <a16:creationId xmlns:a16="http://schemas.microsoft.com/office/drawing/2014/main" id="{0E4485EA-59D8-4217-BF99-18AC11F8BC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304" t="22562" r="11859"/>
          <a:stretch/>
        </p:blipFill>
        <p:spPr bwMode="auto">
          <a:xfrm>
            <a:off x="9969727" y="261357"/>
            <a:ext cx="1156968" cy="3110007"/>
          </a:xfrm>
          <a:prstGeom prst="rect">
            <a:avLst/>
          </a:prstGeom>
          <a:noFill/>
          <a:extLst>
            <a:ext uri="{909E8E84-426E-40DD-AFC4-6F175D3DCCD1}">
              <a14:hiddenFill xmlns:a14="http://schemas.microsoft.com/office/drawing/2010/main">
                <a:solidFill>
                  <a:srgbClr val="FFFFFF"/>
                </a:solidFill>
              </a14:hiddenFill>
            </a:ext>
          </a:extLst>
        </p:spPr>
      </p:pic>
      <p:sp>
        <p:nvSpPr>
          <p:cNvPr id="42" name="Star: 5 Points 41">
            <a:extLst>
              <a:ext uri="{FF2B5EF4-FFF2-40B4-BE49-F238E27FC236}">
                <a16:creationId xmlns:a16="http://schemas.microsoft.com/office/drawing/2014/main" id="{5941D335-94A5-41F4-8F8E-93EB98225F46}"/>
              </a:ext>
            </a:extLst>
          </p:cNvPr>
          <p:cNvSpPr/>
          <p:nvPr/>
        </p:nvSpPr>
        <p:spPr>
          <a:xfrm>
            <a:off x="10750311" y="538455"/>
            <a:ext cx="319233" cy="304800"/>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SIMEDHealth">
            <a:extLst>
              <a:ext uri="{FF2B5EF4-FFF2-40B4-BE49-F238E27FC236}">
                <a16:creationId xmlns:a16="http://schemas.microsoft.com/office/drawing/2014/main" id="{B7FF62C2-6212-4CF3-A0E7-2B16908DBA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98883" y="4889784"/>
            <a:ext cx="1939523" cy="4883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orida Map - Florida Baptist Convention | FBC">
            <a:extLst>
              <a:ext uri="{FF2B5EF4-FFF2-40B4-BE49-F238E27FC236}">
                <a16:creationId xmlns:a16="http://schemas.microsoft.com/office/drawing/2014/main" id="{3BA8C527-1E88-44FC-A995-F6498D1F54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87612" y="3509794"/>
            <a:ext cx="2168105" cy="2081381"/>
          </a:xfrm>
          <a:prstGeom prst="rect">
            <a:avLst/>
          </a:prstGeom>
          <a:noFill/>
          <a:extLst>
            <a:ext uri="{909E8E84-426E-40DD-AFC4-6F175D3DCCD1}">
              <a14:hiddenFill xmlns:a14="http://schemas.microsoft.com/office/drawing/2010/main">
                <a:solidFill>
                  <a:srgbClr val="FFFFFF"/>
                </a:solidFill>
              </a14:hiddenFill>
            </a:ext>
          </a:extLst>
        </p:spPr>
      </p:pic>
      <p:sp>
        <p:nvSpPr>
          <p:cNvPr id="20" name="Star: 5 Points 19">
            <a:extLst>
              <a:ext uri="{FF2B5EF4-FFF2-40B4-BE49-F238E27FC236}">
                <a16:creationId xmlns:a16="http://schemas.microsoft.com/office/drawing/2014/main" id="{18BBD00A-BE07-47BA-9130-17D74A32A104}"/>
              </a:ext>
            </a:extLst>
          </p:cNvPr>
          <p:cNvSpPr/>
          <p:nvPr/>
        </p:nvSpPr>
        <p:spPr>
          <a:xfrm>
            <a:off x="10667886" y="3560594"/>
            <a:ext cx="319233" cy="304800"/>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1" name="Star: 5 Points 20">
            <a:extLst>
              <a:ext uri="{FF2B5EF4-FFF2-40B4-BE49-F238E27FC236}">
                <a16:creationId xmlns:a16="http://schemas.microsoft.com/office/drawing/2014/main" id="{50FC8F4E-F89A-4B39-A78F-DD07A39BC326}"/>
              </a:ext>
            </a:extLst>
          </p:cNvPr>
          <p:cNvSpPr/>
          <p:nvPr/>
        </p:nvSpPr>
        <p:spPr>
          <a:xfrm>
            <a:off x="11402866" y="4235673"/>
            <a:ext cx="319233" cy="304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416779503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9" name="TextBox 8">
            <a:extLst>
              <a:ext uri="{FF2B5EF4-FFF2-40B4-BE49-F238E27FC236}">
                <a16:creationId xmlns:a16="http://schemas.microsoft.com/office/drawing/2014/main" id="{04537437-07EB-4EBA-B489-29F422028B20}"/>
              </a:ext>
            </a:extLst>
          </p:cNvPr>
          <p:cNvSpPr txBox="1"/>
          <p:nvPr/>
        </p:nvSpPr>
        <p:spPr>
          <a:xfrm>
            <a:off x="4608886" y="-15551"/>
            <a:ext cx="3458103" cy="646331"/>
          </a:xfrm>
          <a:prstGeom prst="rect">
            <a:avLst/>
          </a:prstGeom>
          <a:noFill/>
        </p:spPr>
        <p:txBody>
          <a:bodyPr wrap="square" rtlCol="0">
            <a:spAutoFit/>
          </a:bodyPr>
          <a:lstStyle/>
          <a:p>
            <a:pPr algn="ctr"/>
            <a:r>
              <a:rPr lang="en-US" b="1" u="sng" dirty="0">
                <a:solidFill>
                  <a:schemeClr val="bg1"/>
                </a:solidFill>
                <a:latin typeface="+mj-lt"/>
              </a:rPr>
              <a:t>Other EHR:</a:t>
            </a:r>
          </a:p>
          <a:p>
            <a:pPr algn="ctr"/>
            <a:r>
              <a:rPr lang="en-US" b="1" u="sng" dirty="0">
                <a:solidFill>
                  <a:schemeClr val="bg1"/>
                </a:solidFill>
                <a:latin typeface="+mj-lt"/>
              </a:rPr>
              <a:t>Infant Delivery, Healthcare</a:t>
            </a:r>
          </a:p>
        </p:txBody>
      </p:sp>
      <p:sp>
        <p:nvSpPr>
          <p:cNvPr id="33" name="TextBox 32">
            <a:extLst>
              <a:ext uri="{FF2B5EF4-FFF2-40B4-BE49-F238E27FC236}">
                <a16:creationId xmlns:a16="http://schemas.microsoft.com/office/drawing/2014/main" id="{CC15E665-CDBD-4429-88C5-5046FFCD80DC}"/>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a:t>
            </a:r>
          </a:p>
        </p:txBody>
      </p:sp>
      <p:sp>
        <p:nvSpPr>
          <p:cNvPr id="36" name="TextBox 35">
            <a:extLst>
              <a:ext uri="{FF2B5EF4-FFF2-40B4-BE49-F238E27FC236}">
                <a16:creationId xmlns:a16="http://schemas.microsoft.com/office/drawing/2014/main" id="{D4E8FAAD-BF6D-40BC-8766-16B54895780F}"/>
              </a:ext>
            </a:extLst>
          </p:cNvPr>
          <p:cNvSpPr txBox="1"/>
          <p:nvPr/>
        </p:nvSpPr>
        <p:spPr>
          <a:xfrm>
            <a:off x="609600" y="974527"/>
            <a:ext cx="2355989" cy="2031325"/>
          </a:xfrm>
          <a:prstGeom prst="rect">
            <a:avLst/>
          </a:prstGeom>
          <a:solidFill>
            <a:schemeClr val="bg1"/>
          </a:solidFill>
        </p:spPr>
        <p:txBody>
          <a:bodyPr wrap="square" rtlCol="0">
            <a:spAutoFit/>
          </a:bodyPr>
          <a:lstStyle/>
          <a:p>
            <a:r>
              <a:rPr lang="en-US" sz="1400" dirty="0"/>
              <a:t>Delivery:</a:t>
            </a:r>
          </a:p>
          <a:p>
            <a:pPr marL="285750" indent="-285750">
              <a:buFont typeface="Arial" panose="020B0604020202020204" pitchFamily="34" charset="0"/>
              <a:buChar char="•"/>
            </a:pPr>
            <a:r>
              <a:rPr lang="en-US" sz="1400" dirty="0"/>
              <a:t>UF Health (15, 4</a:t>
            </a:r>
            <a:r>
              <a:rPr lang="en-US" sz="1400" dirty="0">
                <a:solidFill>
                  <a:schemeClr val="accent1"/>
                </a:solidFill>
              </a:rPr>
              <a:t>•</a:t>
            </a:r>
            <a:r>
              <a:rPr lang="en-US" sz="1400" dirty="0"/>
              <a:t>)</a:t>
            </a:r>
          </a:p>
          <a:p>
            <a:pPr marL="285750" indent="-285750">
              <a:buFont typeface="Arial" panose="020B0604020202020204" pitchFamily="34" charset="0"/>
              <a:buChar char="•"/>
            </a:pPr>
            <a:r>
              <a:rPr lang="en-US" sz="1400" dirty="0"/>
              <a:t>North Florida (9, 3</a:t>
            </a:r>
            <a:r>
              <a:rPr lang="en-US" sz="1400" dirty="0">
                <a:solidFill>
                  <a:schemeClr val="accent1"/>
                </a:solidFill>
              </a:rPr>
              <a:t>•</a:t>
            </a:r>
            <a:r>
              <a:rPr lang="en-US" sz="1400" dirty="0"/>
              <a:t>)</a:t>
            </a:r>
          </a:p>
          <a:p>
            <a:r>
              <a:rPr lang="en-US" sz="1400" dirty="0"/>
              <a:t>---</a:t>
            </a:r>
          </a:p>
          <a:p>
            <a:pPr marL="285750" indent="-285750">
              <a:buFont typeface="Arial" panose="020B0604020202020204" pitchFamily="34" charset="0"/>
              <a:buChar char="•"/>
            </a:pPr>
            <a:r>
              <a:rPr lang="en-US" sz="1400" dirty="0"/>
              <a:t>Homebirth (3)</a:t>
            </a:r>
          </a:p>
          <a:p>
            <a:pPr marL="285750" indent="-285750">
              <a:buFont typeface="Arial" panose="020B0604020202020204" pitchFamily="34" charset="0"/>
              <a:buChar char="•"/>
            </a:pPr>
            <a:r>
              <a:rPr lang="en-US" sz="1400" dirty="0">
                <a:solidFill>
                  <a:srgbClr val="C00000"/>
                </a:solidFill>
              </a:rPr>
              <a:t>Alliance (1)</a:t>
            </a:r>
          </a:p>
          <a:p>
            <a:pPr marL="285750" indent="-285750">
              <a:buFont typeface="Arial" panose="020B0604020202020204" pitchFamily="34" charset="0"/>
              <a:buChar char="•"/>
            </a:pPr>
            <a:r>
              <a:rPr lang="en-US" sz="1400" dirty="0">
                <a:solidFill>
                  <a:srgbClr val="FFC000"/>
                </a:solidFill>
              </a:rPr>
              <a:t>Birth and Wellness Center of Gainesville (1)</a:t>
            </a:r>
          </a:p>
        </p:txBody>
      </p:sp>
      <p:pic>
        <p:nvPicPr>
          <p:cNvPr id="4" name="Picture 4" descr="29 Map Of Gainesville Florida - Maps Database Source">
            <a:extLst>
              <a:ext uri="{FF2B5EF4-FFF2-40B4-BE49-F238E27FC236}">
                <a16:creationId xmlns:a16="http://schemas.microsoft.com/office/drawing/2014/main" id="{96AC128C-E6FA-4AD8-B4CD-4667F2846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289" y="630780"/>
            <a:ext cx="6935868" cy="5964846"/>
          </a:xfrm>
          <a:prstGeom prst="rect">
            <a:avLst/>
          </a:prstGeom>
          <a:noFill/>
          <a:extLst>
            <a:ext uri="{909E8E84-426E-40DD-AFC4-6F175D3DCCD1}">
              <a14:hiddenFill xmlns:a14="http://schemas.microsoft.com/office/drawing/2010/main">
                <a:solidFill>
                  <a:srgbClr val="FFFFFF"/>
                </a:solidFill>
              </a14:hiddenFill>
            </a:ext>
          </a:extLst>
        </p:spPr>
      </p:pic>
      <p:sp>
        <p:nvSpPr>
          <p:cNvPr id="14" name="Star: 5 Points 13">
            <a:extLst>
              <a:ext uri="{FF2B5EF4-FFF2-40B4-BE49-F238E27FC236}">
                <a16:creationId xmlns:a16="http://schemas.microsoft.com/office/drawing/2014/main" id="{29BB5D48-B2B6-4ACB-A3CE-DDDB04F24121}"/>
              </a:ext>
            </a:extLst>
          </p:cNvPr>
          <p:cNvSpPr/>
          <p:nvPr/>
        </p:nvSpPr>
        <p:spPr>
          <a:xfrm>
            <a:off x="4818564" y="1996291"/>
            <a:ext cx="319233" cy="3048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7" name="Star: 5 Points 36">
            <a:extLst>
              <a:ext uri="{FF2B5EF4-FFF2-40B4-BE49-F238E27FC236}">
                <a16:creationId xmlns:a16="http://schemas.microsoft.com/office/drawing/2014/main" id="{AC982E1C-B589-47F7-89F2-5E096700B8B7}"/>
              </a:ext>
            </a:extLst>
          </p:cNvPr>
          <p:cNvSpPr/>
          <p:nvPr/>
        </p:nvSpPr>
        <p:spPr>
          <a:xfrm>
            <a:off x="3361695" y="2979255"/>
            <a:ext cx="319233" cy="304800"/>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5 Points 37">
            <a:extLst>
              <a:ext uri="{FF2B5EF4-FFF2-40B4-BE49-F238E27FC236}">
                <a16:creationId xmlns:a16="http://schemas.microsoft.com/office/drawing/2014/main" id="{F8DB89E6-4047-4B13-8182-A7C49C37CFA6}"/>
              </a:ext>
            </a:extLst>
          </p:cNvPr>
          <p:cNvSpPr/>
          <p:nvPr/>
        </p:nvSpPr>
        <p:spPr>
          <a:xfrm>
            <a:off x="3184829" y="4155088"/>
            <a:ext cx="319233" cy="304800"/>
          </a:xfrm>
          <a:prstGeom prst="star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9" name="Star: 5 Points 38">
            <a:extLst>
              <a:ext uri="{FF2B5EF4-FFF2-40B4-BE49-F238E27FC236}">
                <a16:creationId xmlns:a16="http://schemas.microsoft.com/office/drawing/2014/main" id="{886DCE4B-6710-454F-9207-735C06B1B051}"/>
              </a:ext>
            </a:extLst>
          </p:cNvPr>
          <p:cNvSpPr/>
          <p:nvPr/>
        </p:nvSpPr>
        <p:spPr>
          <a:xfrm>
            <a:off x="4114800" y="1447800"/>
            <a:ext cx="319233" cy="304800"/>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1" name="Star: 5 Points 40">
            <a:extLst>
              <a:ext uri="{FF2B5EF4-FFF2-40B4-BE49-F238E27FC236}">
                <a16:creationId xmlns:a16="http://schemas.microsoft.com/office/drawing/2014/main" id="{D78EF377-3B48-4826-821D-765C0FDFDED6}"/>
              </a:ext>
            </a:extLst>
          </p:cNvPr>
          <p:cNvSpPr/>
          <p:nvPr/>
        </p:nvSpPr>
        <p:spPr>
          <a:xfrm>
            <a:off x="8033932" y="2701052"/>
            <a:ext cx="319233" cy="304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419E2E7-EDB6-442A-8F2D-E268E146F434}"/>
              </a:ext>
            </a:extLst>
          </p:cNvPr>
          <p:cNvSpPr txBox="1"/>
          <p:nvPr/>
        </p:nvSpPr>
        <p:spPr>
          <a:xfrm>
            <a:off x="607427" y="3205007"/>
            <a:ext cx="2355989" cy="2031325"/>
          </a:xfrm>
          <a:prstGeom prst="rect">
            <a:avLst/>
          </a:prstGeom>
          <a:solidFill>
            <a:schemeClr val="bg1"/>
          </a:solidFill>
        </p:spPr>
        <p:txBody>
          <a:bodyPr wrap="square" rtlCol="0">
            <a:spAutoFit/>
          </a:bodyPr>
          <a:lstStyle/>
          <a:p>
            <a:r>
              <a:rPr lang="en-US" sz="1400" dirty="0"/>
              <a:t>Healthcare:</a:t>
            </a:r>
          </a:p>
          <a:p>
            <a:pPr marL="285750" indent="-285750">
              <a:buFont typeface="Arial" panose="020B0604020202020204" pitchFamily="34" charset="0"/>
              <a:buChar char="•"/>
            </a:pPr>
            <a:r>
              <a:rPr lang="en-US" sz="1400" dirty="0"/>
              <a:t>UF Health (17, 3</a:t>
            </a:r>
            <a:r>
              <a:rPr lang="en-US" sz="1400" dirty="0">
                <a:solidFill>
                  <a:schemeClr val="accent1"/>
                </a:solidFill>
              </a:rPr>
              <a:t>•</a:t>
            </a:r>
            <a:r>
              <a:rPr lang="en-US" sz="1400" dirty="0"/>
              <a:t>)</a:t>
            </a:r>
          </a:p>
          <a:p>
            <a:pPr marL="285750" indent="-285750">
              <a:buFont typeface="Arial" panose="020B0604020202020204" pitchFamily="34" charset="0"/>
              <a:buChar char="•"/>
            </a:pPr>
            <a:r>
              <a:rPr lang="en-US" sz="1400" dirty="0"/>
              <a:t>North Florida (3, 3</a:t>
            </a:r>
            <a:r>
              <a:rPr lang="en-US" sz="1400" dirty="0">
                <a:solidFill>
                  <a:schemeClr val="accent1"/>
                </a:solidFill>
              </a:rPr>
              <a:t>•</a:t>
            </a:r>
            <a:r>
              <a:rPr lang="en-US" sz="1400" dirty="0"/>
              <a:t>)</a:t>
            </a:r>
          </a:p>
          <a:p>
            <a:r>
              <a:rPr lang="en-US" sz="1400" dirty="0"/>
              <a:t>---</a:t>
            </a:r>
          </a:p>
          <a:p>
            <a:pPr marL="285750" indent="-285750">
              <a:buFont typeface="Arial" panose="020B0604020202020204" pitchFamily="34" charset="0"/>
              <a:buChar char="•"/>
            </a:pPr>
            <a:r>
              <a:rPr lang="en-US" sz="1400" dirty="0">
                <a:solidFill>
                  <a:srgbClr val="C00000"/>
                </a:solidFill>
              </a:rPr>
              <a:t>Alliance (3, 1</a:t>
            </a:r>
            <a:r>
              <a:rPr lang="en-US" sz="1400" dirty="0">
                <a:solidFill>
                  <a:schemeClr val="accent1"/>
                </a:solidFill>
              </a:rPr>
              <a:t>•</a:t>
            </a:r>
            <a:r>
              <a:rPr lang="en-US" sz="1400" dirty="0">
                <a:solidFill>
                  <a:srgbClr val="C00000"/>
                </a:solidFill>
              </a:rPr>
              <a:t>)</a:t>
            </a:r>
          </a:p>
          <a:p>
            <a:pPr marL="285750" indent="-285750">
              <a:buFont typeface="Arial" panose="020B0604020202020204" pitchFamily="34" charset="0"/>
              <a:buChar char="•"/>
            </a:pPr>
            <a:r>
              <a:rPr lang="en-US" sz="1400" dirty="0">
                <a:solidFill>
                  <a:srgbClr val="00B050"/>
                </a:solidFill>
              </a:rPr>
              <a:t>Magnolia Park (2)</a:t>
            </a:r>
          </a:p>
          <a:p>
            <a:pPr marL="285750" indent="-285750">
              <a:buFont typeface="Arial" panose="020B0604020202020204" pitchFamily="34" charset="0"/>
              <a:buChar char="•"/>
            </a:pPr>
            <a:r>
              <a:rPr lang="en-US" sz="1400" dirty="0">
                <a:solidFill>
                  <a:srgbClr val="0070C0"/>
                </a:solidFill>
              </a:rPr>
              <a:t>Healthy Steps (3, 3</a:t>
            </a:r>
            <a:r>
              <a:rPr lang="en-US" sz="1400" dirty="0">
                <a:solidFill>
                  <a:schemeClr val="accent1"/>
                </a:solidFill>
              </a:rPr>
              <a:t>•</a:t>
            </a:r>
            <a:r>
              <a:rPr lang="en-US" sz="1400" dirty="0">
                <a:solidFill>
                  <a:srgbClr val="0070C0"/>
                </a:solidFill>
              </a:rPr>
              <a:t>)</a:t>
            </a:r>
          </a:p>
          <a:p>
            <a:pPr marL="285750" indent="-285750">
              <a:buFont typeface="Arial" panose="020B0604020202020204" pitchFamily="34" charset="0"/>
              <a:buChar char="•"/>
            </a:pPr>
            <a:r>
              <a:rPr lang="en-US" sz="1400" dirty="0">
                <a:solidFill>
                  <a:srgbClr val="7030A0"/>
                </a:solidFill>
              </a:rPr>
              <a:t>Pediatric Associates (1)</a:t>
            </a:r>
          </a:p>
        </p:txBody>
      </p:sp>
      <p:pic>
        <p:nvPicPr>
          <p:cNvPr id="2052" name="Picture 4" descr="Alliance Pediatrics, P.A. - Gainesville, FL - Pediatrics, Pediatricians,  Primary Pediatric Care, Child, Children, Infants, Babies, Newborns,  Adolescents, Teens">
            <a:extLst>
              <a:ext uri="{FF2B5EF4-FFF2-40B4-BE49-F238E27FC236}">
                <a16:creationId xmlns:a16="http://schemas.microsoft.com/office/drawing/2014/main" id="{ACA85338-F5E8-4B98-A207-C0F77DE9C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446" y="2518072"/>
            <a:ext cx="3810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360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0820400" cy="430887"/>
          </a:xfrm>
        </p:spPr>
        <p:txBody>
          <a:bodyPr/>
          <a:lstStyle/>
          <a:p>
            <a:r>
              <a:rPr lang="en-US" sz="2800" b="1" cap="all" dirty="0">
                <a:solidFill>
                  <a:schemeClr val="bg1"/>
                </a:solidFill>
                <a:latin typeface="Arial Black"/>
                <a:ea typeface="Museo Slab 900" charset="0"/>
                <a:cs typeface="Arial Black"/>
              </a:rPr>
              <a:t>Epic Training Instructions - access</a:t>
            </a:r>
          </a:p>
        </p:txBody>
      </p:sp>
      <p:sp>
        <p:nvSpPr>
          <p:cNvPr id="17" name="Rectangle 16"/>
          <p:cNvSpPr/>
          <p:nvPr/>
        </p:nvSpPr>
        <p:spPr>
          <a:xfrm>
            <a:off x="762000" y="709851"/>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BFA8B35C-48FC-4ADD-A493-EA2EA9E0BCF4}"/>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sp>
        <p:nvSpPr>
          <p:cNvPr id="3" name="TextBox 2">
            <a:extLst>
              <a:ext uri="{FF2B5EF4-FFF2-40B4-BE49-F238E27FC236}">
                <a16:creationId xmlns:a16="http://schemas.microsoft.com/office/drawing/2014/main" id="{3C3011EF-0317-4B8F-AD9C-55FE3D81F60C}"/>
              </a:ext>
            </a:extLst>
          </p:cNvPr>
          <p:cNvSpPr txBox="1"/>
          <p:nvPr/>
        </p:nvSpPr>
        <p:spPr>
          <a:xfrm>
            <a:off x="838200" y="2015072"/>
            <a:ext cx="2133600" cy="1200329"/>
          </a:xfrm>
          <a:prstGeom prst="rect">
            <a:avLst/>
          </a:prstGeom>
          <a:noFill/>
        </p:spPr>
        <p:txBody>
          <a:bodyPr wrap="square" rtlCol="0">
            <a:spAutoFit/>
          </a:bodyPr>
          <a:lstStyle/>
          <a:p>
            <a:r>
              <a:rPr lang="en-US" dirty="0">
                <a:solidFill>
                  <a:schemeClr val="bg1"/>
                </a:solidFill>
              </a:rPr>
              <a:t>1. Download EPIC Production – Hyperspace from Citrix Receiver*</a:t>
            </a:r>
          </a:p>
        </p:txBody>
      </p:sp>
      <p:sp>
        <p:nvSpPr>
          <p:cNvPr id="12" name="TextBox 11">
            <a:extLst>
              <a:ext uri="{FF2B5EF4-FFF2-40B4-BE49-F238E27FC236}">
                <a16:creationId xmlns:a16="http://schemas.microsoft.com/office/drawing/2014/main" id="{44A15FC8-8B49-48AB-826C-BBC1E379DA5B}"/>
              </a:ext>
            </a:extLst>
          </p:cNvPr>
          <p:cNvSpPr txBox="1"/>
          <p:nvPr/>
        </p:nvSpPr>
        <p:spPr>
          <a:xfrm>
            <a:off x="829746" y="3620818"/>
            <a:ext cx="2599254" cy="1169551"/>
          </a:xfrm>
          <a:prstGeom prst="rect">
            <a:avLst/>
          </a:prstGeom>
          <a:noFill/>
        </p:spPr>
        <p:txBody>
          <a:bodyPr wrap="square">
            <a:spAutoFit/>
          </a:bodyPr>
          <a:lstStyle/>
          <a:p>
            <a:r>
              <a:rPr lang="en-US" sz="1400" dirty="0">
                <a:solidFill>
                  <a:schemeClr val="bg1"/>
                </a:solidFill>
              </a:rPr>
              <a:t>*first time Citrix access - </a:t>
            </a:r>
            <a:r>
              <a:rPr lang="en-US" sz="1400" dirty="0">
                <a:solidFill>
                  <a:schemeClr val="bg1"/>
                </a:solidFill>
                <a:hlinkClick r:id="rId4"/>
              </a:rPr>
              <a:t>https://info.apps.ufl.edu/frequently-asked-questions/first-time-use/access-ufapps-from-a-pc/</a:t>
            </a:r>
            <a:r>
              <a:rPr lang="en-US" sz="1400" dirty="0">
                <a:solidFill>
                  <a:schemeClr val="bg1"/>
                </a:solidFill>
              </a:rPr>
              <a:t> </a:t>
            </a:r>
          </a:p>
        </p:txBody>
      </p:sp>
      <p:pic>
        <p:nvPicPr>
          <p:cNvPr id="1026" name="Picture 2">
            <a:extLst>
              <a:ext uri="{FF2B5EF4-FFF2-40B4-BE49-F238E27FC236}">
                <a16:creationId xmlns:a16="http://schemas.microsoft.com/office/drawing/2014/main" id="{718C8A21-F1D7-4136-80AD-80CDF78937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785" y="840214"/>
            <a:ext cx="9715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epic">
            <a:extLst>
              <a:ext uri="{FF2B5EF4-FFF2-40B4-BE49-F238E27FC236}">
                <a16:creationId xmlns:a16="http://schemas.microsoft.com/office/drawing/2014/main" id="{637009FB-00B2-40C5-8C18-64D1C6A353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892538"/>
            <a:ext cx="1828800" cy="914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C9EB65-264F-4C24-82AE-00F597CB414F}"/>
              </a:ext>
            </a:extLst>
          </p:cNvPr>
          <p:cNvSpPr txBox="1"/>
          <p:nvPr/>
        </p:nvSpPr>
        <p:spPr>
          <a:xfrm>
            <a:off x="3610817" y="2008511"/>
            <a:ext cx="2133600" cy="646331"/>
          </a:xfrm>
          <a:prstGeom prst="rect">
            <a:avLst/>
          </a:prstGeom>
          <a:noFill/>
        </p:spPr>
        <p:txBody>
          <a:bodyPr wrap="square" rtlCol="0">
            <a:spAutoFit/>
          </a:bodyPr>
          <a:lstStyle/>
          <a:p>
            <a:r>
              <a:rPr lang="en-US" dirty="0">
                <a:solidFill>
                  <a:schemeClr val="bg1"/>
                </a:solidFill>
              </a:rPr>
              <a:t>2. Open file, log into Epic</a:t>
            </a:r>
          </a:p>
        </p:txBody>
      </p:sp>
      <p:sp>
        <p:nvSpPr>
          <p:cNvPr id="20" name="TextBox 19">
            <a:extLst>
              <a:ext uri="{FF2B5EF4-FFF2-40B4-BE49-F238E27FC236}">
                <a16:creationId xmlns:a16="http://schemas.microsoft.com/office/drawing/2014/main" id="{905CCCBA-2ED6-4F9B-B6EE-B653029730D5}"/>
              </a:ext>
            </a:extLst>
          </p:cNvPr>
          <p:cNvSpPr txBox="1"/>
          <p:nvPr/>
        </p:nvSpPr>
        <p:spPr>
          <a:xfrm>
            <a:off x="6827611" y="1982327"/>
            <a:ext cx="2133600" cy="923330"/>
          </a:xfrm>
          <a:prstGeom prst="rect">
            <a:avLst/>
          </a:prstGeom>
          <a:noFill/>
        </p:spPr>
        <p:txBody>
          <a:bodyPr wrap="square" rtlCol="0">
            <a:spAutoFit/>
          </a:bodyPr>
          <a:lstStyle/>
          <a:p>
            <a:r>
              <a:rPr lang="en-US" dirty="0">
                <a:solidFill>
                  <a:schemeClr val="bg1"/>
                </a:solidFill>
              </a:rPr>
              <a:t>3. Select “Staff Message” to view set of participants</a:t>
            </a:r>
          </a:p>
        </p:txBody>
      </p:sp>
      <p:sp>
        <p:nvSpPr>
          <p:cNvPr id="21" name="TextBox 20">
            <a:extLst>
              <a:ext uri="{FF2B5EF4-FFF2-40B4-BE49-F238E27FC236}">
                <a16:creationId xmlns:a16="http://schemas.microsoft.com/office/drawing/2014/main" id="{8C2504F2-C1C5-4804-B82E-6B535BCED50E}"/>
              </a:ext>
            </a:extLst>
          </p:cNvPr>
          <p:cNvSpPr txBox="1"/>
          <p:nvPr/>
        </p:nvSpPr>
        <p:spPr>
          <a:xfrm>
            <a:off x="6882818" y="3168875"/>
            <a:ext cx="2133600" cy="1569660"/>
          </a:xfrm>
          <a:prstGeom prst="rect">
            <a:avLst/>
          </a:prstGeom>
          <a:noFill/>
        </p:spPr>
        <p:txBody>
          <a:bodyPr wrap="square" rtlCol="0">
            <a:spAutoFit/>
          </a:bodyPr>
          <a:lstStyle/>
          <a:p>
            <a:r>
              <a:rPr lang="en-US" sz="1600" dirty="0">
                <a:solidFill>
                  <a:schemeClr val="bg1"/>
                </a:solidFill>
              </a:rPr>
              <a:t>*may be identified by name, found in “Follow-up Survey” on </a:t>
            </a:r>
            <a:r>
              <a:rPr lang="en-US" sz="1600" dirty="0" err="1">
                <a:solidFill>
                  <a:schemeClr val="bg1"/>
                </a:solidFill>
              </a:rPr>
              <a:t>RedCap</a:t>
            </a:r>
            <a:r>
              <a:rPr lang="en-US" sz="1600" dirty="0">
                <a:solidFill>
                  <a:schemeClr val="bg1"/>
                </a:solidFill>
              </a:rPr>
              <a:t> or “BEACH Phone Screen”</a:t>
            </a:r>
          </a:p>
        </p:txBody>
      </p:sp>
      <p:pic>
        <p:nvPicPr>
          <p:cNvPr id="1030" name="Picture 6" descr="Participants Icon Images, Stock Photos &amp;amp; Vectors | Shutterstock">
            <a:extLst>
              <a:ext uri="{FF2B5EF4-FFF2-40B4-BE49-F238E27FC236}">
                <a16:creationId xmlns:a16="http://schemas.microsoft.com/office/drawing/2014/main" id="{809B1FB7-27F3-48CE-B90C-D4C484C32D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260" t="20973" r="20355" b="34020"/>
          <a:stretch/>
        </p:blipFill>
        <p:spPr bwMode="auto">
          <a:xfrm>
            <a:off x="6913920" y="840214"/>
            <a:ext cx="1147665" cy="10043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Cap Mobile App » Clinical and Translational Science Institute »  University of Florida">
            <a:extLst>
              <a:ext uri="{FF2B5EF4-FFF2-40B4-BE49-F238E27FC236}">
                <a16:creationId xmlns:a16="http://schemas.microsoft.com/office/drawing/2014/main" id="{A75D432D-4372-4CAB-BF49-C183C432E2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8728" y="3165465"/>
            <a:ext cx="1752600" cy="1745417"/>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0813061B-E0D1-4528-886C-EB39EACA0B7C}"/>
              </a:ext>
            </a:extLst>
          </p:cNvPr>
          <p:cNvSpPr/>
          <p:nvPr/>
        </p:nvSpPr>
        <p:spPr>
          <a:xfrm>
            <a:off x="2133600" y="996653"/>
            <a:ext cx="1464713" cy="67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90C10CF-2DD4-4DA2-B084-9A2DF10455AC}"/>
              </a:ext>
            </a:extLst>
          </p:cNvPr>
          <p:cNvSpPr/>
          <p:nvPr/>
        </p:nvSpPr>
        <p:spPr>
          <a:xfrm>
            <a:off x="5689341" y="983424"/>
            <a:ext cx="1097837" cy="67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3523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0820400" cy="430887"/>
          </a:xfrm>
        </p:spPr>
        <p:txBody>
          <a:bodyPr/>
          <a:lstStyle/>
          <a:p>
            <a:r>
              <a:rPr lang="en-US" sz="2800" b="1" cap="all" dirty="0">
                <a:solidFill>
                  <a:schemeClr val="bg1"/>
                </a:solidFill>
                <a:latin typeface="Arial Black"/>
                <a:ea typeface="Museo Slab 900" charset="0"/>
                <a:cs typeface="Arial Black"/>
              </a:rPr>
              <a:t>Epic Training Instructions – MOM EHR</a:t>
            </a:r>
          </a:p>
        </p:txBody>
      </p:sp>
      <p:sp>
        <p:nvSpPr>
          <p:cNvPr id="17" name="Rectangle 16"/>
          <p:cNvSpPr/>
          <p:nvPr/>
        </p:nvSpPr>
        <p:spPr>
          <a:xfrm>
            <a:off x="762000" y="709851"/>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BFA8B35C-48FC-4ADD-A493-EA2EA9E0BCF4}"/>
              </a:ext>
            </a:extLst>
          </p:cNvPr>
          <p:cNvSpPr txBox="1"/>
          <p:nvPr/>
        </p:nvSpPr>
        <p:spPr>
          <a:xfrm>
            <a:off x="10515600" y="6400800"/>
            <a:ext cx="1447800" cy="369332"/>
          </a:xfrm>
          <a:prstGeom prst="rect">
            <a:avLst/>
          </a:prstGeom>
          <a:noFill/>
        </p:spPr>
        <p:txBody>
          <a:bodyPr wrap="square" rtlCol="0">
            <a:spAutoFit/>
          </a:bodyPr>
          <a:lstStyle/>
          <a:p>
            <a:r>
              <a:rPr lang="en-US" dirty="0">
                <a:solidFill>
                  <a:schemeClr val="bg1"/>
                </a:solidFill>
              </a:rPr>
              <a:t>Version 1 </a:t>
            </a:r>
          </a:p>
        </p:txBody>
      </p:sp>
      <p:sp>
        <p:nvSpPr>
          <p:cNvPr id="19" name="TextBox 18">
            <a:extLst>
              <a:ext uri="{FF2B5EF4-FFF2-40B4-BE49-F238E27FC236}">
                <a16:creationId xmlns:a16="http://schemas.microsoft.com/office/drawing/2014/main" id="{97E980F3-754D-4360-BE12-D2623C0836FF}"/>
              </a:ext>
            </a:extLst>
          </p:cNvPr>
          <p:cNvSpPr txBox="1"/>
          <p:nvPr/>
        </p:nvSpPr>
        <p:spPr>
          <a:xfrm>
            <a:off x="746449" y="1999807"/>
            <a:ext cx="2133600" cy="923330"/>
          </a:xfrm>
          <a:prstGeom prst="rect">
            <a:avLst/>
          </a:prstGeom>
          <a:noFill/>
        </p:spPr>
        <p:txBody>
          <a:bodyPr wrap="square" rtlCol="0">
            <a:spAutoFit/>
          </a:bodyPr>
          <a:lstStyle/>
          <a:p>
            <a:r>
              <a:rPr lang="en-US" dirty="0">
                <a:solidFill>
                  <a:schemeClr val="bg1"/>
                </a:solidFill>
              </a:rPr>
              <a:t>1. Open Mom EHR Overview (under Baseline)</a:t>
            </a:r>
          </a:p>
        </p:txBody>
      </p:sp>
      <p:sp>
        <p:nvSpPr>
          <p:cNvPr id="23" name="TextBox 22">
            <a:extLst>
              <a:ext uri="{FF2B5EF4-FFF2-40B4-BE49-F238E27FC236}">
                <a16:creationId xmlns:a16="http://schemas.microsoft.com/office/drawing/2014/main" id="{D349C431-0B7C-4271-92EC-5FBED061B2A5}"/>
              </a:ext>
            </a:extLst>
          </p:cNvPr>
          <p:cNvSpPr txBox="1"/>
          <p:nvPr/>
        </p:nvSpPr>
        <p:spPr>
          <a:xfrm>
            <a:off x="3150377" y="1999807"/>
            <a:ext cx="2438400" cy="1477328"/>
          </a:xfrm>
          <a:prstGeom prst="rect">
            <a:avLst/>
          </a:prstGeom>
          <a:noFill/>
        </p:spPr>
        <p:txBody>
          <a:bodyPr wrap="square" rtlCol="0">
            <a:spAutoFit/>
          </a:bodyPr>
          <a:lstStyle/>
          <a:p>
            <a:r>
              <a:rPr lang="en-US" dirty="0">
                <a:solidFill>
                  <a:schemeClr val="bg1"/>
                </a:solidFill>
              </a:rPr>
              <a:t>2. Enter self-reported delivery date (found in </a:t>
            </a:r>
            <a:r>
              <a:rPr lang="en-US" dirty="0" err="1">
                <a:solidFill>
                  <a:schemeClr val="bg1"/>
                </a:solidFill>
              </a:rPr>
              <a:t>RedCap</a:t>
            </a:r>
            <a:r>
              <a:rPr lang="en-US" dirty="0">
                <a:solidFill>
                  <a:schemeClr val="bg1"/>
                </a:solidFill>
              </a:rPr>
              <a:t>, 2 week Clinical Health Update)</a:t>
            </a:r>
          </a:p>
        </p:txBody>
      </p:sp>
      <p:sp>
        <p:nvSpPr>
          <p:cNvPr id="24" name="TextBox 23">
            <a:extLst>
              <a:ext uri="{FF2B5EF4-FFF2-40B4-BE49-F238E27FC236}">
                <a16:creationId xmlns:a16="http://schemas.microsoft.com/office/drawing/2014/main" id="{ED9F4C13-B24B-47CA-80FA-27324726BFCB}"/>
              </a:ext>
            </a:extLst>
          </p:cNvPr>
          <p:cNvSpPr txBox="1"/>
          <p:nvPr/>
        </p:nvSpPr>
        <p:spPr>
          <a:xfrm>
            <a:off x="5935238" y="1989337"/>
            <a:ext cx="2374641" cy="1754326"/>
          </a:xfrm>
          <a:prstGeom prst="rect">
            <a:avLst/>
          </a:prstGeom>
          <a:noFill/>
        </p:spPr>
        <p:txBody>
          <a:bodyPr wrap="square" rtlCol="0">
            <a:spAutoFit/>
          </a:bodyPr>
          <a:lstStyle/>
          <a:p>
            <a:r>
              <a:rPr lang="en-US" dirty="0">
                <a:solidFill>
                  <a:schemeClr val="bg1"/>
                </a:solidFill>
              </a:rPr>
              <a:t>3. Check Participant Study Overview (under Baseline) instrument for patient delivery location</a:t>
            </a:r>
          </a:p>
        </p:txBody>
      </p:sp>
      <p:pic>
        <p:nvPicPr>
          <p:cNvPr id="4" name="Picture 3">
            <a:extLst>
              <a:ext uri="{FF2B5EF4-FFF2-40B4-BE49-F238E27FC236}">
                <a16:creationId xmlns:a16="http://schemas.microsoft.com/office/drawing/2014/main" id="{73917F3F-290C-43F3-9914-65F5EDA19CA0}"/>
              </a:ext>
            </a:extLst>
          </p:cNvPr>
          <p:cNvPicPr>
            <a:picLocks noChangeAspect="1"/>
          </p:cNvPicPr>
          <p:nvPr/>
        </p:nvPicPr>
        <p:blipFill>
          <a:blip r:embed="rId4"/>
          <a:stretch>
            <a:fillRect/>
          </a:stretch>
        </p:blipFill>
        <p:spPr>
          <a:xfrm>
            <a:off x="838200" y="994072"/>
            <a:ext cx="609600" cy="971550"/>
          </a:xfrm>
          <a:prstGeom prst="rect">
            <a:avLst/>
          </a:prstGeom>
        </p:spPr>
      </p:pic>
      <p:pic>
        <p:nvPicPr>
          <p:cNvPr id="6" name="Picture 5">
            <a:extLst>
              <a:ext uri="{FF2B5EF4-FFF2-40B4-BE49-F238E27FC236}">
                <a16:creationId xmlns:a16="http://schemas.microsoft.com/office/drawing/2014/main" id="{F8AA3CD3-EEF9-421F-82FD-F32C821A78F1}"/>
              </a:ext>
            </a:extLst>
          </p:cNvPr>
          <p:cNvPicPr>
            <a:picLocks noChangeAspect="1"/>
          </p:cNvPicPr>
          <p:nvPr/>
        </p:nvPicPr>
        <p:blipFill>
          <a:blip r:embed="rId5"/>
          <a:stretch>
            <a:fillRect/>
          </a:stretch>
        </p:blipFill>
        <p:spPr>
          <a:xfrm>
            <a:off x="3282011" y="994072"/>
            <a:ext cx="695325" cy="990600"/>
          </a:xfrm>
          <a:prstGeom prst="rect">
            <a:avLst/>
          </a:prstGeom>
        </p:spPr>
      </p:pic>
      <p:pic>
        <p:nvPicPr>
          <p:cNvPr id="10" name="Picture 9">
            <a:extLst>
              <a:ext uri="{FF2B5EF4-FFF2-40B4-BE49-F238E27FC236}">
                <a16:creationId xmlns:a16="http://schemas.microsoft.com/office/drawing/2014/main" id="{6B69BD5A-810F-415A-BB18-F1E492C1F32C}"/>
              </a:ext>
            </a:extLst>
          </p:cNvPr>
          <p:cNvPicPr>
            <a:picLocks noChangeAspect="1"/>
          </p:cNvPicPr>
          <p:nvPr/>
        </p:nvPicPr>
        <p:blipFill>
          <a:blip r:embed="rId6"/>
          <a:stretch>
            <a:fillRect/>
          </a:stretch>
        </p:blipFill>
        <p:spPr>
          <a:xfrm>
            <a:off x="6019005" y="1426080"/>
            <a:ext cx="733425" cy="590550"/>
          </a:xfrm>
          <a:prstGeom prst="rect">
            <a:avLst/>
          </a:prstGeom>
        </p:spPr>
      </p:pic>
      <p:pic>
        <p:nvPicPr>
          <p:cNvPr id="1026" name="Picture 2" descr="UF Health Pays Millions To Federal Government - WUFT News">
            <a:extLst>
              <a:ext uri="{FF2B5EF4-FFF2-40B4-BE49-F238E27FC236}">
                <a16:creationId xmlns:a16="http://schemas.microsoft.com/office/drawing/2014/main" id="{544F48CC-946E-4C0E-907F-C6801E2963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3229" y="4836027"/>
            <a:ext cx="1609725" cy="8048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61894D2-86EA-4111-BA7D-2C8E7D8B30A0}"/>
              </a:ext>
            </a:extLst>
          </p:cNvPr>
          <p:cNvSpPr txBox="1"/>
          <p:nvPr/>
        </p:nvSpPr>
        <p:spPr>
          <a:xfrm>
            <a:off x="8642142" y="2016630"/>
            <a:ext cx="2133600" cy="1200329"/>
          </a:xfrm>
          <a:prstGeom prst="rect">
            <a:avLst/>
          </a:prstGeom>
          <a:noFill/>
        </p:spPr>
        <p:txBody>
          <a:bodyPr wrap="square" rtlCol="0">
            <a:spAutoFit/>
          </a:bodyPr>
          <a:lstStyle/>
          <a:p>
            <a:r>
              <a:rPr lang="en-US" dirty="0">
                <a:solidFill>
                  <a:schemeClr val="bg1"/>
                </a:solidFill>
              </a:rPr>
              <a:t>4. Check boxes in Mom EHR relating to delivery location</a:t>
            </a:r>
          </a:p>
        </p:txBody>
      </p:sp>
      <p:pic>
        <p:nvPicPr>
          <p:cNvPr id="13" name="Picture 12">
            <a:extLst>
              <a:ext uri="{FF2B5EF4-FFF2-40B4-BE49-F238E27FC236}">
                <a16:creationId xmlns:a16="http://schemas.microsoft.com/office/drawing/2014/main" id="{C76CFA19-4B51-46DB-9188-06A05C228DED}"/>
              </a:ext>
            </a:extLst>
          </p:cNvPr>
          <p:cNvPicPr>
            <a:picLocks noChangeAspect="1"/>
          </p:cNvPicPr>
          <p:nvPr/>
        </p:nvPicPr>
        <p:blipFill>
          <a:blip r:embed="rId8"/>
          <a:stretch>
            <a:fillRect/>
          </a:stretch>
        </p:blipFill>
        <p:spPr>
          <a:xfrm>
            <a:off x="8691621" y="874170"/>
            <a:ext cx="2181225" cy="1161649"/>
          </a:xfrm>
          <a:prstGeom prst="rect">
            <a:avLst/>
          </a:prstGeom>
        </p:spPr>
      </p:pic>
      <p:sp>
        <p:nvSpPr>
          <p:cNvPr id="22" name="TextBox 21">
            <a:extLst>
              <a:ext uri="{FF2B5EF4-FFF2-40B4-BE49-F238E27FC236}">
                <a16:creationId xmlns:a16="http://schemas.microsoft.com/office/drawing/2014/main" id="{97138618-F5B6-4E8E-B8D4-D85E4CB63A97}"/>
              </a:ext>
            </a:extLst>
          </p:cNvPr>
          <p:cNvSpPr txBox="1"/>
          <p:nvPr/>
        </p:nvSpPr>
        <p:spPr>
          <a:xfrm>
            <a:off x="5935238" y="4752974"/>
            <a:ext cx="2133600" cy="1200329"/>
          </a:xfrm>
          <a:prstGeom prst="rect">
            <a:avLst/>
          </a:prstGeom>
          <a:noFill/>
        </p:spPr>
        <p:txBody>
          <a:bodyPr wrap="square" rtlCol="0">
            <a:spAutoFit/>
          </a:bodyPr>
          <a:lstStyle/>
          <a:p>
            <a:r>
              <a:rPr lang="en-US" dirty="0">
                <a:solidFill>
                  <a:schemeClr val="bg1"/>
                </a:solidFill>
              </a:rPr>
              <a:t>5. Continue onto next slides only if delivered at UF Health</a:t>
            </a:r>
          </a:p>
        </p:txBody>
      </p:sp>
      <p:sp>
        <p:nvSpPr>
          <p:cNvPr id="25" name="Arrow: Right 24">
            <a:extLst>
              <a:ext uri="{FF2B5EF4-FFF2-40B4-BE49-F238E27FC236}">
                <a16:creationId xmlns:a16="http://schemas.microsoft.com/office/drawing/2014/main" id="{2F12EB6A-0BFF-4383-B683-6C19ABD6FEBB}"/>
              </a:ext>
            </a:extLst>
          </p:cNvPr>
          <p:cNvSpPr/>
          <p:nvPr/>
        </p:nvSpPr>
        <p:spPr>
          <a:xfrm>
            <a:off x="1620319" y="1087791"/>
            <a:ext cx="1464713" cy="67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90D8D51C-60D9-46B4-9D74-D90DE4A37E71}"/>
              </a:ext>
            </a:extLst>
          </p:cNvPr>
          <p:cNvSpPr/>
          <p:nvPr/>
        </p:nvSpPr>
        <p:spPr>
          <a:xfrm>
            <a:off x="4235450" y="1340052"/>
            <a:ext cx="1464713" cy="67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379A7587-4226-4B72-A3AC-BCAF03E854C9}"/>
              </a:ext>
            </a:extLst>
          </p:cNvPr>
          <p:cNvSpPr/>
          <p:nvPr/>
        </p:nvSpPr>
        <p:spPr>
          <a:xfrm>
            <a:off x="6981365" y="1254309"/>
            <a:ext cx="1464713" cy="67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Bent-Up 13">
            <a:extLst>
              <a:ext uri="{FF2B5EF4-FFF2-40B4-BE49-F238E27FC236}">
                <a16:creationId xmlns:a16="http://schemas.microsoft.com/office/drawing/2014/main" id="{2A68DCCB-7E36-43C7-9FFB-A2432D74E04E}"/>
              </a:ext>
            </a:extLst>
          </p:cNvPr>
          <p:cNvSpPr/>
          <p:nvPr/>
        </p:nvSpPr>
        <p:spPr>
          <a:xfrm rot="5400000" flipV="1">
            <a:off x="9529486" y="3631119"/>
            <a:ext cx="2441348" cy="1242527"/>
          </a:xfrm>
          <a:prstGeom prst="bentUpArrow">
            <a:avLst>
              <a:gd name="adj1" fmla="val 25000"/>
              <a:gd name="adj2" fmla="val 25443"/>
              <a:gd name="adj3" fmla="val 2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801497"/>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6">
      <a:dk1>
        <a:srgbClr val="282828"/>
      </a:dk1>
      <a:lt1>
        <a:sysClr val="window" lastClr="FFFFFF"/>
      </a:lt1>
      <a:dk2>
        <a:srgbClr val="17263E"/>
      </a:dk2>
      <a:lt2>
        <a:srgbClr val="DE5B2D"/>
      </a:lt2>
      <a:accent1>
        <a:srgbClr val="50BFFF"/>
      </a:accent1>
      <a:accent2>
        <a:srgbClr val="999999"/>
      </a:accent2>
      <a:accent3>
        <a:srgbClr val="EA9F28"/>
      </a:accent3>
      <a:accent4>
        <a:srgbClr val="17263E"/>
      </a:accent4>
      <a:accent5>
        <a:srgbClr val="FFFF66"/>
      </a:accent5>
      <a:accent6>
        <a:srgbClr val="17263E"/>
      </a:accent6>
      <a:hlink>
        <a:srgbClr val="E6713A"/>
      </a:hlink>
      <a:folHlink>
        <a:srgbClr val="BFD5E2"/>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DS Powerpoint Presentation_Template" id="{5BFF2258-66D1-0445-AF15-D234D95CD4D8}" vid="{FA18C274-5ABF-B04E-B8FA-92AA1D30341E}"/>
    </a:ext>
  </a:extLst>
</a:theme>
</file>

<file path=ppt/theme/theme2.xml><?xml version="1.0" encoding="utf-8"?>
<a:theme xmlns:a="http://schemas.openxmlformats.org/drawingml/2006/main" name="3_Office Theme">
  <a:themeElements>
    <a:clrScheme name="HOP Template 1">
      <a:dk1>
        <a:srgbClr val="282828"/>
      </a:dk1>
      <a:lt1>
        <a:sysClr val="window" lastClr="FFFFFF"/>
      </a:lt1>
      <a:dk2>
        <a:srgbClr val="17263E"/>
      </a:dk2>
      <a:lt2>
        <a:srgbClr val="DE5B2D"/>
      </a:lt2>
      <a:accent1>
        <a:srgbClr val="4FBFFF"/>
      </a:accent1>
      <a:accent2>
        <a:srgbClr val="FFFFFF"/>
      </a:accent2>
      <a:accent3>
        <a:srgbClr val="999999"/>
      </a:accent3>
      <a:accent4>
        <a:srgbClr val="17263E"/>
      </a:accent4>
      <a:accent5>
        <a:srgbClr val="FFFF66"/>
      </a:accent5>
      <a:accent6>
        <a:srgbClr val="17263E"/>
      </a:accent6>
      <a:hlink>
        <a:srgbClr val="E6713A"/>
      </a:hlink>
      <a:folHlink>
        <a:srgbClr val="BFD5E2"/>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DS Powerpoint Presentation_Template" id="{5BFF2258-66D1-0445-AF15-D234D95CD4D8}" vid="{FA18C274-5ABF-B04E-B8FA-92AA1D3034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12051</TotalTime>
  <Words>2037</Words>
  <Application>Microsoft Office PowerPoint</Application>
  <PresentationFormat>Widescreen</PresentationFormat>
  <Paragraphs>247</Paragraphs>
  <Slides>19</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Arial Black</vt:lpstr>
      <vt:lpstr>Calibri</vt:lpstr>
      <vt:lpstr>Courier New</vt:lpstr>
      <vt:lpstr>Rockwell</vt:lpstr>
      <vt:lpstr>Office Theme</vt:lpstr>
      <vt:lpstr>3_Office Theme</vt:lpstr>
      <vt:lpstr>PowerPoint Presentation</vt:lpstr>
      <vt:lpstr>DATA inventory</vt:lpstr>
      <vt:lpstr>PowerPoint Presentation</vt:lpstr>
      <vt:lpstr>PowerPoint Presentation</vt:lpstr>
      <vt:lpstr>PowerPoint Presentation</vt:lpstr>
      <vt:lpstr>PowerPoint Presentation</vt:lpstr>
      <vt:lpstr>PowerPoint Presentation</vt:lpstr>
      <vt:lpstr>Epic Training Instructions - access</vt:lpstr>
      <vt:lpstr>Epic Training Instructions – MOM EHR</vt:lpstr>
      <vt:lpstr>Epic Training Instructions – MOM EHR Cont.</vt:lpstr>
      <vt:lpstr>Epic training instructions – Mom prenatal ehr encounters</vt:lpstr>
      <vt:lpstr>Epic training instructions – Mom UF Labs</vt:lpstr>
      <vt:lpstr>Biospecimens</vt:lpstr>
      <vt:lpstr>Biospecimens Kit</vt:lpstr>
      <vt:lpstr>Self-Reported data</vt:lpstr>
      <vt:lpstr>PowerPoint Presentation</vt:lpstr>
      <vt:lpstr>Regulatory and Admin (WIP)</vt:lpstr>
      <vt:lpstr>Regulatory and Admin</vt:lpstr>
      <vt:lpstr>Regulatory and Admin – Student assistance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Title</dc:title>
  <dc:creator>Alison Paris</dc:creator>
  <cp:lastModifiedBy>Himadi, Michele J.</cp:lastModifiedBy>
  <cp:revision>746</cp:revision>
  <cp:lastPrinted>2017-02-21T20:12:40Z</cp:lastPrinted>
  <dcterms:created xsi:type="dcterms:W3CDTF">2016-02-24T15:05:47Z</dcterms:created>
  <dcterms:modified xsi:type="dcterms:W3CDTF">2022-03-16T16:45:56Z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2016-02-23T00:00:00Z</vt:filetime>
  </property>
  <property fmtid="{D5CDD505-2E9C-101B-9397-08002B2CF9AE}" pid="3" name="Creator">
    <vt:lpwstr>Adobe Photoshop CC 2015 (Macintosh)</vt:lpwstr>
  </property>
  <property fmtid="{D5CDD505-2E9C-101B-9397-08002B2CF9AE}" pid="4" name="LastSaved">
    <vt:filetime>2016-02-23T00:00:00Z</vt:filetime>
  </property>
</Properties>
</file>